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4.xml" ContentType="application/vnd.openxmlformats-officedocument.presentationml.tags+xml"/>
  <Override PartName="/ppt/tags/tag8.xml" ContentType="application/vnd.openxmlformats-officedocument.presentationml.tags+xml"/>
  <Override PartName="/ppt/tags/tag1.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6.xml" ContentType="application/vnd.openxmlformats-officedocument.presentationml.tags+xml"/>
  <Override PartName="/ppt/tags/tag25.xml" ContentType="application/vnd.openxmlformats-officedocument.presentationml.tags+xml"/>
  <Override PartName="/ppt/tags/tag15.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3.xml" ContentType="application/vnd.openxmlformats-officedocument.presentationml.tags+xml"/>
  <Override PartName="/ppt/tags/tag19.xml" ContentType="application/vnd.openxmlformats-officedocument.presentationml.tags+xml"/>
  <Override PartName="/ppt/tags/tag27.xml" ContentType="application/vnd.openxmlformats-officedocument.presentationml.tags+xml"/>
  <Override PartName="/ppt/tags/tag20.xml" ContentType="application/vnd.openxmlformats-officedocument.presentationml.tags+xml"/>
  <Override PartName="/ppt/tags/tag22.xml" ContentType="application/vnd.openxmlformats-officedocument.presentationml.tags+xml"/>
  <Override PartName="/ppt/tags/tag24.xml" ContentType="application/vnd.openxmlformats-officedocument.presentationml.tags+xml"/>
  <Override PartName="/ppt/tags/tag2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3" r:id="rId2"/>
    <p:sldId id="367" r:id="rId3"/>
    <p:sldId id="341" r:id="rId4"/>
    <p:sldId id="258" r:id="rId5"/>
    <p:sldId id="419" r:id="rId6"/>
    <p:sldId id="423" r:id="rId7"/>
    <p:sldId id="440" r:id="rId8"/>
    <p:sldId id="441" r:id="rId9"/>
    <p:sldId id="380" r:id="rId10"/>
    <p:sldId id="379" r:id="rId11"/>
    <p:sldId id="412" r:id="rId12"/>
    <p:sldId id="342" r:id="rId13"/>
    <p:sldId id="378" r:id="rId14"/>
    <p:sldId id="368" r:id="rId15"/>
    <p:sldId id="383" r:id="rId16"/>
    <p:sldId id="370" r:id="rId17"/>
    <p:sldId id="372" r:id="rId18"/>
    <p:sldId id="371" r:id="rId19"/>
    <p:sldId id="369" r:id="rId20"/>
    <p:sldId id="375" r:id="rId21"/>
    <p:sldId id="373" r:id="rId22"/>
    <p:sldId id="439" r:id="rId23"/>
    <p:sldId id="429" r:id="rId24"/>
    <p:sldId id="432" r:id="rId25"/>
    <p:sldId id="362" r:id="rId26"/>
    <p:sldId id="438" r:id="rId27"/>
    <p:sldId id="437" r:id="rId28"/>
    <p:sldId id="442" r:id="rId29"/>
    <p:sldId id="260" r:id="rId30"/>
    <p:sldId id="400" r:id="rId31"/>
    <p:sldId id="411" r:id="rId32"/>
    <p:sldId id="410" r:id="rId33"/>
    <p:sldId id="406" r:id="rId34"/>
    <p:sldId id="401" r:id="rId35"/>
    <p:sldId id="434" r:id="rId36"/>
    <p:sldId id="414"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0056F50-1986-4370-914C-507ABAA7A28A}">
          <p14:sldIdLst>
            <p14:sldId id="273"/>
            <p14:sldId id="367"/>
            <p14:sldId id="341"/>
            <p14:sldId id="258"/>
            <p14:sldId id="419"/>
            <p14:sldId id="423"/>
            <p14:sldId id="440"/>
            <p14:sldId id="441"/>
            <p14:sldId id="380"/>
            <p14:sldId id="379"/>
            <p14:sldId id="412"/>
            <p14:sldId id="342"/>
            <p14:sldId id="378"/>
            <p14:sldId id="368"/>
            <p14:sldId id="383"/>
            <p14:sldId id="370"/>
            <p14:sldId id="372"/>
            <p14:sldId id="371"/>
            <p14:sldId id="369"/>
            <p14:sldId id="375"/>
            <p14:sldId id="373"/>
            <p14:sldId id="439"/>
            <p14:sldId id="429"/>
            <p14:sldId id="432"/>
            <p14:sldId id="362"/>
            <p14:sldId id="438"/>
            <p14:sldId id="437"/>
            <p14:sldId id="442"/>
            <p14:sldId id="260"/>
            <p14:sldId id="400"/>
            <p14:sldId id="411"/>
            <p14:sldId id="410"/>
            <p14:sldId id="406"/>
            <p14:sldId id="401"/>
            <p14:sldId id="434"/>
            <p14:sldId id="414"/>
          </p14:sldIdLst>
        </p14:section>
        <p14:section name="Section sans titre" id="{8F06EC56-D3AF-416F-A073-3DABB6CA87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chaud, Rachel (EECD/EDPE)" initials="RR(" lastIdx="49" clrIdx="0">
    <p:extLst>
      <p:ext uri="{19B8F6BF-5375-455C-9EA6-DF929625EA0E}">
        <p15:presenceInfo xmlns:p15="http://schemas.microsoft.com/office/powerpoint/2012/main" userId="S::Rachel.Robichaud@gnb.ca::3709d755-a0c0-4ae8-9200-07e83468de9f" providerId="AD"/>
      </p:ext>
    </p:extLst>
  </p:cmAuthor>
  <p:cmAuthor id="2" name="Robichaud, Rachel (DSF-NE)" initials="RR(N" lastIdx="1" clrIdx="1">
    <p:extLst>
      <p:ext uri="{19B8F6BF-5375-455C-9EA6-DF929625EA0E}">
        <p15:presenceInfo xmlns:p15="http://schemas.microsoft.com/office/powerpoint/2012/main" userId="Robichaud, Rachel (DSF-NE)" providerId="None"/>
      </p:ext>
    </p:extLst>
  </p:cmAuthor>
  <p:cmAuthor id="3" name="Robichaud, Rachel (EECD/EDPE)" initials="RR( [2]" lastIdx="1" clrIdx="2">
    <p:extLst>
      <p:ext uri="{19B8F6BF-5375-455C-9EA6-DF929625EA0E}">
        <p15:presenceInfo xmlns:p15="http://schemas.microsoft.com/office/powerpoint/2012/main" userId="S::Rachel.Robichaud@gnb.ca::0105409b-b3b7-401a-ade8-a191b4529a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552" y="108"/>
      </p:cViewPr>
      <p:guideLst/>
    </p:cSldViewPr>
  </p:slid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8-15T09:45:50.788" idx="1">
    <p:pos x="10" y="10"/>
    <p:text>L'écocitoyenneté est un terme qui constitue un néologisme formé d’écologie et de citoyenneté. Cela fait référence à la conscience écologique d'appartenir à un environnement (terre, continent, ou pays selon l'échelle) qui garantit son existence,</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D79CD-8296-49C5-9A24-914306635B88}" type="datetimeFigureOut">
              <a:rPr lang="fr-CA" smtClean="0"/>
              <a:t>2023-09-11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EF3CA-B410-4408-B25C-85C935296A9D}" type="slidenum">
              <a:rPr lang="fr-CA" smtClean="0"/>
              <a:t>‹N°›</a:t>
            </a:fld>
            <a:endParaRPr lang="fr-CA"/>
          </a:p>
        </p:txBody>
      </p:sp>
    </p:spTree>
    <p:extLst>
      <p:ext uri="{BB962C8B-B14F-4D97-AF65-F5344CB8AC3E}">
        <p14:creationId xmlns:p14="http://schemas.microsoft.com/office/powerpoint/2010/main" val="248581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27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8AA2FF5A-41D1-4C42-BFFC-96E14B6FB643}"/>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360160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936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0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105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A5CD07F5-4210-44FC-9B35-1C5AE53F95A0}"/>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1769177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8D95FB54-6987-4F15-B7C6-B8425E8A2E13}"/>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53874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833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B65E4FD8-E2D4-4D56-B0CE-A207349E39E9}"/>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378357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2000" dirty="0">
                <a:effectLst/>
                <a:latin typeface="+mj-lt"/>
                <a:ea typeface="Calibri" panose="020F0502020204030204" pitchFamily="34" charset="0"/>
                <a:cs typeface="Times New Roman" panose="02020603050405020304" pitchFamily="18" charset="0"/>
              </a:rPr>
              <a:t>Ces types de projets ne nécessitent pas beaucoup de matériel (déchets) mais peuvent nécessiter les services professionnels d’un concepteur graphiste pour la publicité ou pour des collations zéro déchets.</a:t>
            </a:r>
          </a:p>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96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1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5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29</a:t>
            </a:fld>
            <a:endParaRPr lang="fr-CA"/>
          </a:p>
        </p:txBody>
      </p:sp>
    </p:spTree>
    <p:extLst>
      <p:ext uri="{BB962C8B-B14F-4D97-AF65-F5344CB8AC3E}">
        <p14:creationId xmlns:p14="http://schemas.microsoft.com/office/powerpoint/2010/main" val="92885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30</a:t>
            </a:fld>
            <a:endParaRPr lang="fr-CA"/>
          </a:p>
        </p:txBody>
      </p:sp>
    </p:spTree>
    <p:extLst>
      <p:ext uri="{BB962C8B-B14F-4D97-AF65-F5344CB8AC3E}">
        <p14:creationId xmlns:p14="http://schemas.microsoft.com/office/powerpoint/2010/main" val="3985731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31</a:t>
            </a:fld>
            <a:endParaRPr lang="fr-CA"/>
          </a:p>
        </p:txBody>
      </p:sp>
    </p:spTree>
    <p:extLst>
      <p:ext uri="{BB962C8B-B14F-4D97-AF65-F5344CB8AC3E}">
        <p14:creationId xmlns:p14="http://schemas.microsoft.com/office/powerpoint/2010/main" val="3338355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32</a:t>
            </a:fld>
            <a:endParaRPr lang="fr-CA"/>
          </a:p>
        </p:txBody>
      </p:sp>
    </p:spTree>
    <p:extLst>
      <p:ext uri="{BB962C8B-B14F-4D97-AF65-F5344CB8AC3E}">
        <p14:creationId xmlns:p14="http://schemas.microsoft.com/office/powerpoint/2010/main" val="1588208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33</a:t>
            </a:fld>
            <a:endParaRPr lang="fr-CA"/>
          </a:p>
        </p:txBody>
      </p:sp>
    </p:spTree>
    <p:extLst>
      <p:ext uri="{BB962C8B-B14F-4D97-AF65-F5344CB8AC3E}">
        <p14:creationId xmlns:p14="http://schemas.microsoft.com/office/powerpoint/2010/main" val="1717582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E615EA8B-37C8-4419-BDA6-9236F0D112FD}"/>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457032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08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88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B65E4FD8-E2D4-4D56-B0CE-A207349E39E9}"/>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222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60A6B330-020B-4D5A-B680-B33C0E33EBD7}"/>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191152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67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62334"/>
            <a:ext cx="5486400" cy="3600450"/>
          </a:xfrm>
        </p:spPr>
        <p:txBody>
          <a:bodyPr/>
          <a:lstStyle/>
          <a:p>
            <a:r>
              <a:rPr lang="fr-CA" sz="2000" dirty="0"/>
              <a:t>Cette liste est non exhaustive !</a:t>
            </a:r>
          </a:p>
          <a:p>
            <a:endParaRPr lang="fr-CA" sz="2000" dirty="0"/>
          </a:p>
          <a:p>
            <a:r>
              <a:rPr lang="fr-CA" sz="2000" dirty="0"/>
              <a:t>Pour démontrer que même avec les RAS déjà présents, il est simple d’agir maintenant.</a:t>
            </a:r>
          </a:p>
          <a:p>
            <a:endParaRPr lang="fr-CA" sz="2000" dirty="0"/>
          </a:p>
          <a:p>
            <a:r>
              <a:rPr lang="fr-CA" sz="2000" dirty="0"/>
              <a:t>Sans surcharger en plus des programmes.</a:t>
            </a:r>
          </a:p>
          <a:p>
            <a:endParaRPr lang="fr-CA" sz="2000" dirty="0"/>
          </a:p>
          <a:p>
            <a:r>
              <a:rPr lang="fr-CA" sz="2000" dirty="0"/>
              <a:t>L’écocitoyenneté est applicable partout.</a:t>
            </a:r>
          </a:p>
        </p:txBody>
      </p:sp>
      <p:sp>
        <p:nvSpPr>
          <p:cNvPr id="4" name="Espace réservé du numéro de diapositive 3"/>
          <p:cNvSpPr>
            <a:spLocks noGrp="1"/>
          </p:cNvSpPr>
          <p:nvPr>
            <p:ph type="sldNum" sz="quarter" idx="5"/>
          </p:nvPr>
        </p:nvSpPr>
        <p:spPr/>
        <p:txBody>
          <a:bodyPr/>
          <a:lstStyle/>
          <a:p>
            <a:fld id="{279BBB6B-ACBE-4548-B5D3-937E3D0C1694}" type="slidenum">
              <a:rPr lang="fr-CA" smtClean="0"/>
              <a:t>12</a:t>
            </a:fld>
            <a:endParaRPr lang="fr-CA"/>
          </a:p>
        </p:txBody>
      </p:sp>
    </p:spTree>
    <p:extLst>
      <p:ext uri="{BB962C8B-B14F-4D97-AF65-F5344CB8AC3E}">
        <p14:creationId xmlns:p14="http://schemas.microsoft.com/office/powerpoint/2010/main" val="120030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62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901DAAA7-D95F-4929-9217-8B3B011E1F5E}"/>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13283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F180D-48E3-498B-AF49-7E0C5BE5B84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ACDFF18-42CF-467D-802C-F260CF414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3277925-4712-4D55-8BF2-F952CE21E456}"/>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5" name="Espace réservé du pied de page 4">
            <a:extLst>
              <a:ext uri="{FF2B5EF4-FFF2-40B4-BE49-F238E27FC236}">
                <a16:creationId xmlns:a16="http://schemas.microsoft.com/office/drawing/2014/main" id="{743A564C-7F11-4D23-9BBF-E5C3C04C1E2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F4C626-89BC-404A-BD63-2C99CFF3BE08}"/>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62664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172AE-865B-4785-B558-CDF47D4D398E}"/>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2CE038C3-4082-4BAE-9BD2-43009DE6EC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7C65BF7-F1CF-466B-A29B-62E1B322495C}"/>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5" name="Espace réservé du pied de page 4">
            <a:extLst>
              <a:ext uri="{FF2B5EF4-FFF2-40B4-BE49-F238E27FC236}">
                <a16:creationId xmlns:a16="http://schemas.microsoft.com/office/drawing/2014/main" id="{015D2016-D6EC-4562-8F68-99314356C30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41A6857-EE8C-4308-97C8-713A55DD9F93}"/>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244827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5BC5BAE-DEF9-4937-8DD4-62E421406E4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5848DC8-00FC-4F0A-AE3E-43A4A9D74EC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DBF668F-1C9B-44B4-8EEC-7DAE7884EB1F}"/>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5" name="Espace réservé du pied de page 4">
            <a:extLst>
              <a:ext uri="{FF2B5EF4-FFF2-40B4-BE49-F238E27FC236}">
                <a16:creationId xmlns:a16="http://schemas.microsoft.com/office/drawing/2014/main" id="{9C8DC8DF-1F20-4EC2-9544-359AC82973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A96DA1-942C-4348-B235-B7BBEFE65DB4}"/>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142300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D268D-E94C-4974-899B-83FB0F82812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8A4EC78C-6ED1-4A4E-ADC3-DCC5E1C89EC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6915E5A-75D5-432F-B612-C9ABD3E81E56}"/>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5" name="Espace réservé du pied de page 4">
            <a:extLst>
              <a:ext uri="{FF2B5EF4-FFF2-40B4-BE49-F238E27FC236}">
                <a16:creationId xmlns:a16="http://schemas.microsoft.com/office/drawing/2014/main" id="{7A68CBD4-9E19-49AC-A053-903677E7488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3924A65-DA1C-4941-8863-3F2DAC22B5A8}"/>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53517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405FB-8E71-4077-97C9-FDDE29603E7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2E2A9CC5-FA4F-4DEB-B637-B3ED308E2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9B619A8-CED3-49DF-B2FE-A07FC9DC0E0C}"/>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5" name="Espace réservé du pied de page 4">
            <a:extLst>
              <a:ext uri="{FF2B5EF4-FFF2-40B4-BE49-F238E27FC236}">
                <a16:creationId xmlns:a16="http://schemas.microsoft.com/office/drawing/2014/main" id="{12DEB267-7015-431F-A65D-FA026E19952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C2A19FF-8961-4756-BB26-134F66A0F694}"/>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187350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245D59-6F93-48A4-8064-B2746E16BF9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810FDE09-7B79-40DD-82F4-E041CA0ABA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56623DCD-657F-45C3-BCF1-4E4978805AA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308B280-7E4A-468E-90C0-715E36E6C76A}"/>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6" name="Espace réservé du pied de page 5">
            <a:extLst>
              <a:ext uri="{FF2B5EF4-FFF2-40B4-BE49-F238E27FC236}">
                <a16:creationId xmlns:a16="http://schemas.microsoft.com/office/drawing/2014/main" id="{6427E1B9-DE89-4226-8407-F4D84CBF1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0467D56-C264-406C-B0FB-ADCE45BB5861}"/>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413925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3CCB4-1060-46D1-B044-0562307BA29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D274527-A0D3-4DEE-A36F-D401BC8B6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B5B7634-E3B6-4D02-83DD-577197A359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3459940-2BEB-4369-9E84-C1F33186D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A3255C-3C88-4CB8-8CC9-B275A5782C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E9410ACD-B39B-4E68-A7B5-2C667203AD47}"/>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8" name="Espace réservé du pied de page 7">
            <a:extLst>
              <a:ext uri="{FF2B5EF4-FFF2-40B4-BE49-F238E27FC236}">
                <a16:creationId xmlns:a16="http://schemas.microsoft.com/office/drawing/2014/main" id="{3B22B0FE-6D47-4180-8F89-2303E4BBB861}"/>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217448D5-A50D-499B-A568-00EBA20245B0}"/>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227387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4EF75-3BA6-44D9-BDBF-1DD07D371149}"/>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1FB9249D-9AE0-4F6B-8A6D-932E55BDA0E2}"/>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4" name="Espace réservé du pied de page 3">
            <a:extLst>
              <a:ext uri="{FF2B5EF4-FFF2-40B4-BE49-F238E27FC236}">
                <a16:creationId xmlns:a16="http://schemas.microsoft.com/office/drawing/2014/main" id="{AB19AB2E-9797-4B5D-ABA0-CBC678FA7CB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0AFA545A-9503-4EBB-BDF5-CB5954429927}"/>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149975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A789DA-BB0C-4EC6-980B-E1EDF5B6B7DA}"/>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3" name="Espace réservé du pied de page 2">
            <a:extLst>
              <a:ext uri="{FF2B5EF4-FFF2-40B4-BE49-F238E27FC236}">
                <a16:creationId xmlns:a16="http://schemas.microsoft.com/office/drawing/2014/main" id="{1639E2B3-4078-4D51-8960-FDB675AD22EC}"/>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0EAF6174-1C32-4726-8D3A-509E75CBA83D}"/>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50249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04BD41-B1CC-4E8E-A7C8-9C2B40DE8E1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19880EBC-E0D8-432B-B99D-D36938FF0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11746135-5CFD-4357-9850-D129D32DB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7426B3-CF08-4F5A-96FA-78328ADD043B}"/>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6" name="Espace réservé du pied de page 5">
            <a:extLst>
              <a:ext uri="{FF2B5EF4-FFF2-40B4-BE49-F238E27FC236}">
                <a16:creationId xmlns:a16="http://schemas.microsoft.com/office/drawing/2014/main" id="{F1AA21C6-A190-476F-B066-80F9913167D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2251242-6AAF-4A04-B98F-30F70FB842C7}"/>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86732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14ECE0-3E96-4B1B-A116-E243163F04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AA741750-5D18-44E5-BD2A-1F75D7FD68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1D88A690-90B4-4D9D-B996-24127C67E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A6C982-D613-4678-9130-D6E4CD9D313C}"/>
              </a:ext>
            </a:extLst>
          </p:cNvPr>
          <p:cNvSpPr>
            <a:spLocks noGrp="1"/>
          </p:cNvSpPr>
          <p:nvPr>
            <p:ph type="dt" sz="half" idx="10"/>
          </p:nvPr>
        </p:nvSpPr>
        <p:spPr/>
        <p:txBody>
          <a:bodyPr/>
          <a:lstStyle/>
          <a:p>
            <a:fld id="{38E67983-2B47-414B-85E4-4DFCEB1FDF68}" type="datetimeFigureOut">
              <a:rPr lang="fr-CA" smtClean="0"/>
              <a:t>2023-09-11</a:t>
            </a:fld>
            <a:endParaRPr lang="fr-CA"/>
          </a:p>
        </p:txBody>
      </p:sp>
      <p:sp>
        <p:nvSpPr>
          <p:cNvPr id="6" name="Espace réservé du pied de page 5">
            <a:extLst>
              <a:ext uri="{FF2B5EF4-FFF2-40B4-BE49-F238E27FC236}">
                <a16:creationId xmlns:a16="http://schemas.microsoft.com/office/drawing/2014/main" id="{6A7D764A-571C-4821-BB31-35777E47442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67D5E12-1B0B-49CA-A690-AA49F54279B1}"/>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47507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5CC2F17-A38B-48F9-AFB1-BABC9B068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A6EDACB-456B-4CE7-915F-90E3B0B95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56D0D82-D2E0-4DB3-98A4-694525081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67983-2B47-414B-85E4-4DFCEB1FDF68}" type="datetimeFigureOut">
              <a:rPr lang="fr-CA" smtClean="0"/>
              <a:t>2023-09-11</a:t>
            </a:fld>
            <a:endParaRPr lang="fr-CA"/>
          </a:p>
        </p:txBody>
      </p:sp>
      <p:sp>
        <p:nvSpPr>
          <p:cNvPr id="5" name="Espace réservé du pied de page 4">
            <a:extLst>
              <a:ext uri="{FF2B5EF4-FFF2-40B4-BE49-F238E27FC236}">
                <a16:creationId xmlns:a16="http://schemas.microsoft.com/office/drawing/2014/main" id="{D2D759FC-E46F-4672-83A6-3DAD6B7D4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D1E97F3-711B-476D-A361-ED8C0C8A3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57666-2183-4A09-B6BD-AEBDAB9AC43D}" type="slidenum">
              <a:rPr lang="fr-CA" smtClean="0"/>
              <a:t>‹N°›</a:t>
            </a:fld>
            <a:endParaRPr lang="fr-CA"/>
          </a:p>
        </p:txBody>
      </p:sp>
    </p:spTree>
    <p:extLst>
      <p:ext uri="{BB962C8B-B14F-4D97-AF65-F5344CB8AC3E}">
        <p14:creationId xmlns:p14="http://schemas.microsoft.com/office/powerpoint/2010/main" val="62094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bing.com/videos/search?q=exp%c3%a9rience+effet+de+serre&amp;ru=%2fsearch%3fq%3dexp%25C3%25A9rience%2beffet%2bde%2bserre%26FORM%3dHDRSC1&amp;view=detail&amp;mid=49F02B81F6C6AA1C9A9F49F02B81F6C6AA1C9A9F&amp;&amp;mmscn=vwrc&amp;FORM=VDRVR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hyperlink" Target="http://www.footprintcalculator.org/home/e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footprintcalculator.org/fr/quiz/0/housing/member-are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hyperlink" Target="https://allumezletincelle.ca/wp-content/uploads/2023/05/2023-05-19_Guide-dengagement.pdf" TargetMode="External"/><Relationship Id="rId5" Type="http://schemas.openxmlformats.org/officeDocument/2006/relationships/image" Target="../media/image1.jpe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8" Type="http://schemas.openxmlformats.org/officeDocument/2006/relationships/hyperlink" Target="https://www.futura-sciences.com/planete/dossiers/climatologie-tout-savoir-effet-serre-1954/page/13/" TargetMode="External"/><Relationship Id="rId3" Type="http://schemas.openxmlformats.org/officeDocument/2006/relationships/notesSlide" Target="../notesSlides/notesSlide26.xml"/><Relationship Id="rId7" Type="http://schemas.openxmlformats.org/officeDocument/2006/relationships/hyperlink" Target="https://www.cmec.ca/95/%C3%89ducation_des_Autochtones.html" TargetMode="External"/><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hyperlink" Target="https://www.centrere.uqam.ca/wp-content/uploads/2015/11/Nayla-Naoufal_12-mai-2016.pdf" TargetMode="External"/><Relationship Id="rId5" Type="http://schemas.openxmlformats.org/officeDocument/2006/relationships/hyperlink" Target="https://bokashicompost.be/article-2" TargetMode="External"/><Relationship Id="rId4" Type="http://schemas.openxmlformats.org/officeDocument/2006/relationships/hyperlink" Target="https://www.les-crises.fr/climat-6-rechauffement-globa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apers.ssrn.com/sol3/papers.cfm?abstract_id=3918955" TargetMode="External"/><Relationship Id="rId2" Type="http://schemas.openxmlformats.org/officeDocument/2006/relationships/hyperlink" Target="https://www2.gnb.ca/content/gnb/fr/ministeres/education/m12/content/secteur_francophone/services_pedagogiques.html" TargetMode="External"/><Relationship Id="rId1" Type="http://schemas.openxmlformats.org/officeDocument/2006/relationships/slideLayout" Target="../slideLayouts/slideLayout2.xml"/><Relationship Id="rId5" Type="http://schemas.openxmlformats.org/officeDocument/2006/relationships/hyperlink" Target="https://lenergie-solaire.net/energies-non-renouvelables/combustibles-fossiles" TargetMode="External"/><Relationship Id="rId4" Type="http://schemas.openxmlformats.org/officeDocument/2006/relationships/hyperlink" Target="https://www.un.org/sustainabledevelopment/fr/climate-change-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hyperlink" Target="https://www2.gnb.ca/content/gnb/fr/nouvelles/communique.2023.04.0193.html" TargetMode="External"/><Relationship Id="rId5" Type="http://schemas.openxmlformats.org/officeDocument/2006/relationships/image" Target="../media/image7.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allumezletincelle.ca/wp-content/uploads/2023/05/2023-05-19_Guide-dengagement.pdf"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allumezletincelle.ca/verdir-letincel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ctrTitle"/>
            <p:custDataLst>
              <p:tags r:id="rId3"/>
            </p:custDataLst>
          </p:nvPr>
        </p:nvSpPr>
        <p:spPr>
          <a:xfrm>
            <a:off x="731386" y="1031798"/>
            <a:ext cx="6619811" cy="1344975"/>
          </a:xfrm>
        </p:spPr>
        <p:txBody>
          <a:bodyPr vert="horz" lIns="91440" tIns="45720" rIns="91440" bIns="45720" rtlCol="0" anchor="ctr">
            <a:normAutofit fontScale="90000"/>
          </a:bodyPr>
          <a:lstStyle/>
          <a:p>
            <a:pPr>
              <a:lnSpc>
                <a:spcPct val="100000"/>
              </a:lnSpc>
            </a:pPr>
            <a:br>
              <a:rPr lang="en-US" sz="5300" b="1" dirty="0"/>
            </a:br>
            <a:r>
              <a:rPr lang="en-US" sz="5300" b="1" dirty="0">
                <a:solidFill>
                  <a:schemeClr val="accent6"/>
                </a:solidFill>
                <a:latin typeface="Candara Light" panose="020E0502030303020204" pitchFamily="34" charset="0"/>
              </a:rPr>
              <a:t>Écocitoyenneté</a:t>
            </a:r>
            <a:br>
              <a:rPr lang="en-US" sz="5300" b="1" dirty="0"/>
            </a:br>
            <a:r>
              <a:rPr lang="en-US" sz="2700" b="1" dirty="0">
                <a:solidFill>
                  <a:schemeClr val="accent1">
                    <a:lumMod val="50000"/>
                  </a:schemeClr>
                </a:solidFill>
                <a:latin typeface="Candara Light" panose="020E0502030303020204" pitchFamily="34" charset="0"/>
              </a:rPr>
              <a:t>Visons </a:t>
            </a:r>
            <a:r>
              <a:rPr lang="en-US" sz="2700" b="1" dirty="0" err="1">
                <a:solidFill>
                  <a:schemeClr val="accent1">
                    <a:lumMod val="50000"/>
                  </a:schemeClr>
                </a:solidFill>
                <a:latin typeface="Candara Light" panose="020E0502030303020204" pitchFamily="34" charset="0"/>
              </a:rPr>
              <a:t>une</a:t>
            </a:r>
            <a:r>
              <a:rPr lang="en-US" sz="2700" b="1" dirty="0">
                <a:solidFill>
                  <a:schemeClr val="accent1">
                    <a:lumMod val="50000"/>
                  </a:schemeClr>
                </a:solidFill>
                <a:latin typeface="Candara Light" panose="020E0502030303020204" pitchFamily="34" charset="0"/>
              </a:rPr>
              <a:t> </a:t>
            </a:r>
            <a:r>
              <a:rPr lang="en-US" sz="2700" b="1" dirty="0" err="1">
                <a:solidFill>
                  <a:schemeClr val="accent1">
                    <a:lumMod val="50000"/>
                  </a:schemeClr>
                </a:solidFill>
                <a:latin typeface="Candara Light" panose="020E0502030303020204" pitchFamily="34" charset="0"/>
              </a:rPr>
              <a:t>citoyenneté</a:t>
            </a:r>
            <a:r>
              <a:rPr lang="en-US" sz="2700" b="1" dirty="0">
                <a:solidFill>
                  <a:schemeClr val="accent1">
                    <a:lumMod val="50000"/>
                  </a:schemeClr>
                </a:solidFill>
                <a:latin typeface="Candara Light" panose="020E0502030303020204" pitchFamily="34" charset="0"/>
              </a:rPr>
              <a:t> </a:t>
            </a:r>
            <a:r>
              <a:rPr lang="en-US" sz="2700" b="1" dirty="0" err="1">
                <a:solidFill>
                  <a:schemeClr val="accent1">
                    <a:lumMod val="50000"/>
                  </a:schemeClr>
                </a:solidFill>
                <a:latin typeface="Candara Light" panose="020E0502030303020204" pitchFamily="34" charset="0"/>
              </a:rPr>
              <a:t>engagée</a:t>
            </a:r>
            <a:r>
              <a:rPr lang="en-US" sz="2700" b="1" dirty="0">
                <a:solidFill>
                  <a:schemeClr val="accent1">
                    <a:lumMod val="50000"/>
                  </a:schemeClr>
                </a:solidFill>
                <a:latin typeface="Candara Light" panose="020E0502030303020204" pitchFamily="34" charset="0"/>
              </a:rPr>
              <a:t> et </a:t>
            </a:r>
            <a:r>
              <a:rPr lang="en-US" sz="2700" b="1" dirty="0" err="1">
                <a:solidFill>
                  <a:schemeClr val="accent1">
                    <a:lumMod val="50000"/>
                  </a:schemeClr>
                </a:solidFill>
                <a:latin typeface="Candara Light" panose="020E0502030303020204" pitchFamily="34" charset="0"/>
              </a:rPr>
              <a:t>éthique</a:t>
            </a:r>
            <a:r>
              <a:rPr lang="en-US" sz="2700" b="1" dirty="0">
                <a:solidFill>
                  <a:schemeClr val="accent1">
                    <a:lumMod val="50000"/>
                  </a:schemeClr>
                </a:solidFill>
                <a:latin typeface="Candara Light" panose="020E0502030303020204" pitchFamily="34" charset="0"/>
              </a:rPr>
              <a:t>  </a:t>
            </a:r>
            <a:br>
              <a:rPr lang="en-US" sz="2700" b="1" dirty="0">
                <a:solidFill>
                  <a:schemeClr val="accent1">
                    <a:lumMod val="50000"/>
                  </a:schemeClr>
                </a:solidFill>
                <a:latin typeface="Candara Light" panose="020E0502030303020204" pitchFamily="34" charset="0"/>
              </a:rPr>
            </a:br>
            <a:r>
              <a:rPr lang="en-US" sz="2700" b="1" dirty="0">
                <a:solidFill>
                  <a:schemeClr val="accent1">
                    <a:lumMod val="50000"/>
                  </a:schemeClr>
                </a:solidFill>
                <a:latin typeface="Candara Light" panose="020E0502030303020204" pitchFamily="34" charset="0"/>
              </a:rPr>
              <a:t>par </a:t>
            </a:r>
            <a:r>
              <a:rPr lang="en-US" sz="2700" b="1" dirty="0" err="1">
                <a:solidFill>
                  <a:schemeClr val="accent1">
                    <a:lumMod val="50000"/>
                  </a:schemeClr>
                </a:solidFill>
                <a:latin typeface="Candara Light" panose="020E0502030303020204" pitchFamily="34" charset="0"/>
              </a:rPr>
              <a:t>l’engagement</a:t>
            </a:r>
            <a:r>
              <a:rPr lang="en-US" sz="2700" b="1" dirty="0">
                <a:solidFill>
                  <a:schemeClr val="accent1">
                    <a:lumMod val="50000"/>
                  </a:schemeClr>
                </a:solidFill>
                <a:latin typeface="Candara Light" panose="020E0502030303020204" pitchFamily="34" charset="0"/>
              </a:rPr>
              <a:t> </a:t>
            </a:r>
            <a:r>
              <a:rPr lang="en-US" sz="2700" b="1" dirty="0" err="1">
                <a:solidFill>
                  <a:schemeClr val="accent1">
                    <a:lumMod val="50000"/>
                  </a:schemeClr>
                </a:solidFill>
                <a:latin typeface="Candara Light" panose="020E0502030303020204" pitchFamily="34" charset="0"/>
              </a:rPr>
              <a:t>envrionnemental</a:t>
            </a:r>
            <a:r>
              <a:rPr lang="en-US" sz="2700" b="1" dirty="0">
                <a:solidFill>
                  <a:schemeClr val="accent1">
                    <a:lumMod val="50000"/>
                  </a:schemeClr>
                </a:solidFill>
                <a:latin typeface="Candara Light" panose="020E0502030303020204" pitchFamily="34" charset="0"/>
              </a:rPr>
              <a:t> et </a:t>
            </a:r>
            <a:r>
              <a:rPr lang="en-US" sz="2700" b="1" dirty="0" err="1">
                <a:solidFill>
                  <a:schemeClr val="accent1">
                    <a:lumMod val="50000"/>
                  </a:schemeClr>
                </a:solidFill>
                <a:latin typeface="Candara Light" panose="020E0502030303020204" pitchFamily="34" charset="0"/>
              </a:rPr>
              <a:t>climatique</a:t>
            </a:r>
            <a:br>
              <a:rPr lang="en-US" sz="3600" b="1" dirty="0"/>
            </a:br>
            <a:br>
              <a:rPr lang="en-US" sz="2200" b="1" dirty="0"/>
            </a:br>
            <a:br>
              <a:rPr lang="en-US" sz="4000" dirty="0"/>
            </a:br>
            <a:endParaRPr lang="en-US" sz="2400" dirty="0"/>
          </a:p>
        </p:txBody>
      </p:sp>
      <p:sp>
        <p:nvSpPr>
          <p:cNvPr id="29" name="Titre 1">
            <a:extLst>
              <a:ext uri="{FF2B5EF4-FFF2-40B4-BE49-F238E27FC236}">
                <a16:creationId xmlns:a16="http://schemas.microsoft.com/office/drawing/2014/main" id="{6B08CB3B-5DE9-4390-8031-FF829D9184F6}"/>
              </a:ext>
            </a:extLst>
          </p:cNvPr>
          <p:cNvSpPr txBox="1">
            <a:spLocks/>
          </p:cNvSpPr>
          <p:nvPr>
            <p:custDataLst>
              <p:tags r:id="rId4"/>
            </p:custDataLst>
          </p:nvPr>
        </p:nvSpPr>
        <p:spPr>
          <a:xfrm>
            <a:off x="520342" y="4685909"/>
            <a:ext cx="6830855" cy="1850915"/>
          </a:xfrm>
          <a:prstGeom prst="rect">
            <a:avLst/>
          </a:prstGeom>
        </p:spPr>
        <p:txBody>
          <a:bodyPr vert="horz" lIns="91440" tIns="45720" rIns="91440" bIns="45720" rtlCol="0">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ndara Light" panose="020E0502030303020204" pitchFamily="34" charset="0"/>
                <a:ea typeface="+mj-ea"/>
                <a:cs typeface="+mj-cs"/>
              </a:rPr>
              <a:t>Rachel Robichaud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400" b="0" i="1" u="none" strike="noStrike" kern="1200" cap="none" spc="0" normalizeH="0" baseline="0" noProof="0" dirty="0" err="1">
                <a:ln>
                  <a:noFill/>
                </a:ln>
                <a:solidFill>
                  <a:srgbClr val="4472C4">
                    <a:lumMod val="75000"/>
                  </a:srgbClr>
                </a:solidFill>
                <a:effectLst/>
                <a:uLnTx/>
                <a:uFillTx/>
                <a:latin typeface="Candara Light" panose="020E0502030303020204" pitchFamily="34" charset="0"/>
                <a:ea typeface="+mj-ea"/>
                <a:cs typeface="+mj-cs"/>
              </a:rPr>
              <a:t>Agente</a:t>
            </a:r>
            <a:r>
              <a:rPr kumimoji="0" lang="en-US" sz="14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 </a:t>
            </a:r>
            <a:r>
              <a:rPr kumimoji="0" lang="en-US" sz="1400" b="0" i="1" u="none" strike="noStrike" kern="1200" cap="none" spc="0" normalizeH="0" baseline="0" noProof="0" dirty="0" err="1">
                <a:ln>
                  <a:noFill/>
                </a:ln>
                <a:solidFill>
                  <a:srgbClr val="4472C4">
                    <a:lumMod val="75000"/>
                  </a:srgbClr>
                </a:solidFill>
                <a:effectLst/>
                <a:uLnTx/>
                <a:uFillTx/>
                <a:latin typeface="Candara Light" panose="020E0502030303020204" pitchFamily="34" charset="0"/>
                <a:ea typeface="+mj-ea"/>
                <a:cs typeface="+mj-cs"/>
              </a:rPr>
              <a:t>pédagogique</a:t>
            </a:r>
            <a:r>
              <a:rPr kumimoji="0" lang="en-US" sz="14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 </a:t>
            </a:r>
            <a:r>
              <a:rPr kumimoji="0" lang="en-US" sz="1400" b="0" i="1" u="none" strike="noStrike" kern="1200" cap="none" spc="0" normalizeH="0" baseline="0" noProof="0" dirty="0" err="1">
                <a:ln>
                  <a:noFill/>
                </a:ln>
                <a:solidFill>
                  <a:srgbClr val="4472C4">
                    <a:lumMod val="75000"/>
                  </a:srgbClr>
                </a:solidFill>
                <a:effectLst/>
                <a:uLnTx/>
                <a:uFillTx/>
                <a:latin typeface="Candara Light" panose="020E0502030303020204" pitchFamily="34" charset="0"/>
                <a:ea typeface="+mj-ea"/>
                <a:cs typeface="+mj-cs"/>
              </a:rPr>
              <a:t>provinciale</a:t>
            </a:r>
            <a:r>
              <a:rPr kumimoji="0" lang="en-US" sz="14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1" u="none" strike="noStrike" kern="1200" cap="none" spc="0" normalizeH="0" baseline="0" noProof="0" dirty="0" err="1">
                <a:ln>
                  <a:noFill/>
                </a:ln>
                <a:solidFill>
                  <a:srgbClr val="4472C4">
                    <a:lumMod val="75000"/>
                  </a:srgbClr>
                </a:solidFill>
                <a:effectLst/>
                <a:uLnTx/>
                <a:uFillTx/>
                <a:latin typeface="Candara Light" panose="020E0502030303020204" pitchFamily="34" charset="0"/>
                <a:ea typeface="+mj-ea"/>
                <a:cs typeface="+mj-cs"/>
              </a:rPr>
              <a:t>Environnement</a:t>
            </a:r>
            <a:r>
              <a:rPr kumimoji="0" lang="en-US" sz="24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 et c</a:t>
            </a:r>
            <a:r>
              <a:rPr kumimoji="0" lang="en-US" sz="2400" b="0" i="1" u="none" strike="noStrike" kern="1200" cap="none" spc="0" normalizeH="0" baseline="0" noProof="0" dirty="0" err="1">
                <a:ln>
                  <a:noFill/>
                </a:ln>
                <a:solidFill>
                  <a:srgbClr val="4472C4">
                    <a:lumMod val="75000"/>
                  </a:srgbClr>
                </a:solidFill>
                <a:effectLst/>
                <a:uLnTx/>
                <a:uFillTx/>
                <a:latin typeface="Candara Light" panose="020E0502030303020204" pitchFamily="34" charset="0"/>
                <a:ea typeface="+mj-ea"/>
                <a:cs typeface="+mj-cs"/>
              </a:rPr>
              <a:t>hangements</a:t>
            </a:r>
            <a:r>
              <a:rPr kumimoji="0" lang="en-US" sz="24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 climatiques MÉDPE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 </a:t>
            </a:r>
            <a:endParaRPr kumimoji="0" lang="en-US" sz="1200" b="0" i="1"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3" name="Picture 4" descr="Afficher l’image source">
            <a:extLst>
              <a:ext uri="{FF2B5EF4-FFF2-40B4-BE49-F238E27FC236}">
                <a16:creationId xmlns:a16="http://schemas.microsoft.com/office/drawing/2014/main" id="{33D9FBF0-8771-CFA8-C1ED-6655A4B7B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857584">
            <a:off x="2140467" y="1584079"/>
            <a:ext cx="3742310" cy="3754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468464" y="1058779"/>
            <a:ext cx="6665272" cy="4678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rPr>
              <a:t>Éducation  écocitoyenne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5400" b="1" dirty="0">
              <a:solidFill>
                <a:prstClr val="black"/>
              </a:solidFill>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800" i="0" u="none" strike="noStrike" kern="1200" cap="none" spc="0" normalizeH="0" baseline="0" noProof="0" dirty="0">
                <a:ln>
                  <a:noFill/>
                </a:ln>
                <a:solidFill>
                  <a:prstClr val="black"/>
                </a:solidFill>
                <a:effectLst/>
                <a:uLnTx/>
                <a:uFillTx/>
                <a:latin typeface="Candara Light" panose="020E0502030303020204" pitchFamily="34" charset="0"/>
              </a:rPr>
              <a:t>Explorons l’élément: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5400" b="1" dirty="0">
                <a:solidFill>
                  <a:prstClr val="black"/>
                </a:solidFill>
                <a:latin typeface="Candara Light" panose="020E0502030303020204" pitchFamily="34" charset="0"/>
              </a:rPr>
              <a:t>Préparer</a:t>
            </a:r>
            <a:endPar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5400" dirty="0">
              <a:solidFill>
                <a:prstClr val="black"/>
              </a:solidFill>
              <a:latin typeface="Candara Light" panose="020E0502030303020204" pitchFamily="34" charset="0"/>
            </a:endParaRPr>
          </a:p>
        </p:txBody>
      </p:sp>
      <p:pic>
        <p:nvPicPr>
          <p:cNvPr id="5" name="Image 4">
            <a:extLst>
              <a:ext uri="{FF2B5EF4-FFF2-40B4-BE49-F238E27FC236}">
                <a16:creationId xmlns:a16="http://schemas.microsoft.com/office/drawing/2014/main" id="{53BBD54C-6C54-5819-4691-30ED5157B073}"/>
              </a:ext>
            </a:extLst>
          </p:cNvPr>
          <p:cNvPicPr>
            <a:picLocks noChangeAspect="1"/>
          </p:cNvPicPr>
          <p:nvPr/>
        </p:nvPicPr>
        <p:blipFill>
          <a:blip r:embed="rId5"/>
          <a:stretch>
            <a:fillRect/>
          </a:stretch>
        </p:blipFill>
        <p:spPr>
          <a:xfrm>
            <a:off x="7488380" y="983364"/>
            <a:ext cx="4199575" cy="4122821"/>
          </a:xfrm>
          <a:prstGeom prst="rect">
            <a:avLst/>
          </a:prstGeom>
        </p:spPr>
      </p:pic>
    </p:spTree>
    <p:extLst>
      <p:ext uri="{BB962C8B-B14F-4D97-AF65-F5344CB8AC3E}">
        <p14:creationId xmlns:p14="http://schemas.microsoft.com/office/powerpoint/2010/main" val="33222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 name="ZoneTexte 7">
            <a:extLst>
              <a:ext uri="{FF2B5EF4-FFF2-40B4-BE49-F238E27FC236}">
                <a16:creationId xmlns:a16="http://schemas.microsoft.com/office/drawing/2014/main" id="{7D61388B-7E8D-4A8B-BB5B-85499203336A}"/>
              </a:ext>
            </a:extLst>
          </p:cNvPr>
          <p:cNvSpPr txBox="1"/>
          <p:nvPr/>
        </p:nvSpPr>
        <p:spPr>
          <a:xfrm>
            <a:off x="336883" y="1422887"/>
            <a:ext cx="7071081"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rPr>
              <a:t>Liens avec les programmes d’études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5400" dirty="0">
              <a:solidFill>
                <a:prstClr val="black"/>
              </a:solidFill>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L’environnement est un sujet tremplin qui s’apprête bien à  toutes les matières et niveaux scolaires.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Voici quelques exemples:</a:t>
            </a:r>
          </a:p>
        </p:txBody>
      </p:sp>
    </p:spTree>
    <p:extLst>
      <p:ext uri="{BB962C8B-B14F-4D97-AF65-F5344CB8AC3E}">
        <p14:creationId xmlns:p14="http://schemas.microsoft.com/office/powerpoint/2010/main" val="3771868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86F9B7-67E2-4178-8931-8725945934B5}"/>
              </a:ext>
            </a:extLst>
          </p:cNvPr>
          <p:cNvSpPr txBox="1"/>
          <p:nvPr/>
        </p:nvSpPr>
        <p:spPr>
          <a:xfrm>
            <a:off x="580685" y="222587"/>
            <a:ext cx="113335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black"/>
                </a:solidFill>
                <a:effectLst/>
                <a:uLnTx/>
                <a:uFillTx/>
                <a:latin typeface="Calibri" panose="020F0502020204030204"/>
                <a:ea typeface="+mn-ea"/>
                <a:cs typeface="+mn-cs"/>
              </a:rPr>
              <a:t>Changements climatiques et enjeux environnementaux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E38051AC-72D3-43D5-892F-03EB79E858FF}"/>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20" y="10"/>
            <a:ext cx="12191980" cy="6857990"/>
          </a:xfrm>
          <a:prstGeom prst="rect">
            <a:avLst/>
          </a:prstGeom>
        </p:spPr>
      </p:pic>
      <p:sp>
        <p:nvSpPr>
          <p:cNvPr id="12" name="Espace réservé du contenu 2">
            <a:extLst>
              <a:ext uri="{FF2B5EF4-FFF2-40B4-BE49-F238E27FC236}">
                <a16:creationId xmlns:a16="http://schemas.microsoft.com/office/drawing/2014/main" id="{9092534F-1AD2-425B-92EE-A4046B7A6380}"/>
              </a:ext>
            </a:extLst>
          </p:cNvPr>
          <p:cNvSpPr>
            <a:spLocks noGrp="1"/>
          </p:cNvSpPr>
          <p:nvPr>
            <p:ph idx="1"/>
          </p:nvPr>
        </p:nvSpPr>
        <p:spPr>
          <a:xfrm>
            <a:off x="452694" y="222587"/>
            <a:ext cx="10785150" cy="5588991"/>
          </a:xfrm>
        </p:spPr>
        <p:txBody>
          <a:bodyPr>
            <a:normAutofit fontScale="25000" lnSpcReduction="20000"/>
          </a:bodyPr>
          <a:lstStyle/>
          <a:p>
            <a:pPr marL="0" indent="0" algn="ctr">
              <a:buNone/>
            </a:pPr>
            <a:r>
              <a:rPr lang="fr-CA" sz="14400" b="1" dirty="0">
                <a:solidFill>
                  <a:prstClr val="black"/>
                </a:solidFill>
                <a:latin typeface="Candara Light" panose="020E0502030303020204" pitchFamily="34" charset="0"/>
              </a:rPr>
              <a:t>Petite enfance à 12</a:t>
            </a:r>
            <a:r>
              <a:rPr lang="fr-CA" sz="14400" b="1" baseline="30000" dirty="0">
                <a:solidFill>
                  <a:prstClr val="black"/>
                </a:solidFill>
                <a:latin typeface="Candara Light" panose="020E0502030303020204" pitchFamily="34" charset="0"/>
              </a:rPr>
              <a:t>ième</a:t>
            </a:r>
            <a:r>
              <a:rPr lang="fr-CA" sz="14400" b="1" dirty="0">
                <a:solidFill>
                  <a:prstClr val="black"/>
                </a:solidFill>
                <a:latin typeface="Candara Light" panose="020E0502030303020204" pitchFamily="34" charset="0"/>
              </a:rPr>
              <a:t> année</a:t>
            </a:r>
          </a:p>
          <a:p>
            <a:pPr marL="0" indent="0" algn="ctr">
              <a:buNone/>
            </a:pPr>
            <a:endParaRPr lang="fr-CA" sz="14400" b="1" dirty="0">
              <a:solidFill>
                <a:prstClr val="black"/>
              </a:solidFill>
            </a:endParaRPr>
          </a:p>
          <a:p>
            <a:pPr marL="0" indent="0">
              <a:buNone/>
            </a:pPr>
            <a:r>
              <a:rPr lang="fr-CA" sz="9600" i="1" u="sng" dirty="0">
                <a:solidFill>
                  <a:prstClr val="black"/>
                </a:solidFill>
                <a:latin typeface="Candara Light" panose="020E0502030303020204" pitchFamily="34" charset="0"/>
              </a:rPr>
              <a:t>Lien avec l’écocitoyenneté et votre pédagogie</a:t>
            </a:r>
            <a:endParaRPr lang="fr-CA" sz="9600" i="1" dirty="0">
              <a:solidFill>
                <a:prstClr val="black"/>
              </a:solidFill>
              <a:latin typeface="Candara Light" panose="020E0502030303020204" pitchFamily="34" charset="0"/>
            </a:endParaRPr>
          </a:p>
          <a:p>
            <a:pPr marL="0" lvl="0" indent="0">
              <a:buNone/>
            </a:pPr>
            <a:endParaRPr lang="fr-CA" sz="9600" dirty="0">
              <a:solidFill>
                <a:prstClr val="black"/>
              </a:solidFill>
              <a:latin typeface="Candara Light" panose="020E0502030303020204" pitchFamily="34" charset="0"/>
            </a:endParaRPr>
          </a:p>
          <a:p>
            <a:pPr lvl="0">
              <a:lnSpc>
                <a:spcPct val="120000"/>
              </a:lnSpc>
              <a:spcBef>
                <a:spcPts val="0"/>
              </a:spcBef>
            </a:pPr>
            <a:r>
              <a:rPr lang="fr-CA" sz="7200" dirty="0">
                <a:solidFill>
                  <a:prstClr val="black"/>
                </a:solidFill>
                <a:latin typeface="Candara Light" panose="020E0502030303020204" pitchFamily="34" charset="0"/>
              </a:rPr>
              <a:t>Respect/empathie/entraide/engagement : </a:t>
            </a:r>
            <a:r>
              <a:rPr lang="fr-CA" sz="5600" i="1" dirty="0">
                <a:solidFill>
                  <a:prstClr val="black"/>
                </a:solidFill>
                <a:latin typeface="Candara Light" panose="020E0502030303020204" pitchFamily="34" charset="0"/>
              </a:rPr>
              <a:t>Petite enfance, M.O.I., FPS, Enjeux</a:t>
            </a:r>
            <a:r>
              <a:rPr lang="fr-CA" sz="7200" i="1" dirty="0">
                <a:solidFill>
                  <a:prstClr val="black"/>
                </a:solidFill>
                <a:latin typeface="Candara Light" panose="020E0502030303020204" pitchFamily="34" charset="0"/>
              </a:rPr>
              <a:t>…</a:t>
            </a:r>
          </a:p>
          <a:p>
            <a:pPr lvl="0">
              <a:lnSpc>
                <a:spcPct val="120000"/>
              </a:lnSpc>
              <a:spcBef>
                <a:spcPts val="0"/>
              </a:spcBef>
            </a:pPr>
            <a:endParaRPr lang="fr-CA" sz="7200" dirty="0">
              <a:solidFill>
                <a:prstClr val="black"/>
              </a:solidFill>
              <a:latin typeface="Candara Light" panose="020E0502030303020204" pitchFamily="34" charset="0"/>
            </a:endParaRPr>
          </a:p>
          <a:p>
            <a:pPr lvl="0">
              <a:lnSpc>
                <a:spcPct val="120000"/>
              </a:lnSpc>
              <a:spcBef>
                <a:spcPts val="0"/>
              </a:spcBef>
            </a:pPr>
            <a:r>
              <a:rPr lang="fr-CA" sz="7200" dirty="0">
                <a:solidFill>
                  <a:prstClr val="black"/>
                </a:solidFill>
                <a:latin typeface="Candara Light" panose="020E0502030303020204" pitchFamily="34" charset="0"/>
              </a:rPr>
              <a:t>Créativité/inspiration : </a:t>
            </a:r>
            <a:r>
              <a:rPr lang="fr-CA" sz="5600" i="1" dirty="0">
                <a:solidFill>
                  <a:prstClr val="black"/>
                </a:solidFill>
                <a:latin typeface="Candara Light" panose="020E0502030303020204" pitchFamily="34" charset="0"/>
              </a:rPr>
              <a:t>Art, musique, théâtre, poésie…</a:t>
            </a:r>
          </a:p>
          <a:p>
            <a:pPr marL="0" lvl="0" indent="0">
              <a:lnSpc>
                <a:spcPct val="120000"/>
              </a:lnSpc>
              <a:spcBef>
                <a:spcPts val="0"/>
              </a:spcBef>
              <a:buNone/>
            </a:pPr>
            <a:endParaRPr lang="fr-CA" sz="7200" i="1"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Actualité/Débat/argumentation/statistiques : </a:t>
            </a:r>
            <a:r>
              <a:rPr lang="fr-CA" sz="5600" i="1" dirty="0">
                <a:latin typeface="Candara Light" panose="020E0502030303020204" pitchFamily="34" charset="0"/>
              </a:rPr>
              <a:t>Langues, Math, Sciences, Sciences humaines</a:t>
            </a:r>
            <a:r>
              <a:rPr lang="fr-CA" sz="5600" dirty="0">
                <a:latin typeface="Candara Light" panose="020E0502030303020204" pitchFamily="34" charset="0"/>
              </a:rPr>
              <a:t>…</a:t>
            </a:r>
          </a:p>
          <a:p>
            <a:pPr marL="0" indent="0">
              <a:lnSpc>
                <a:spcPct val="120000"/>
              </a:lnSpc>
              <a:spcBef>
                <a:spcPts val="0"/>
              </a:spcBef>
              <a:buNone/>
            </a:pPr>
            <a:endParaRPr lang="fr-CA" sz="7200"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Technologies vertes et consommation d’énergie : </a:t>
            </a:r>
            <a:r>
              <a:rPr lang="fr-CA" sz="5600" i="1" dirty="0">
                <a:latin typeface="Candara Light" panose="020E0502030303020204" pitchFamily="34" charset="0"/>
              </a:rPr>
              <a:t>Construction, Mécanique, Technologies, Sciences… </a:t>
            </a:r>
          </a:p>
          <a:p>
            <a:pPr marL="0" indent="0">
              <a:lnSpc>
                <a:spcPct val="120000"/>
              </a:lnSpc>
              <a:spcBef>
                <a:spcPts val="0"/>
              </a:spcBef>
              <a:buNone/>
            </a:pPr>
            <a:endParaRPr lang="fr-CA" sz="7200" i="1"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Santé et mieux-être/plein air/qualité de vie : </a:t>
            </a:r>
            <a:r>
              <a:rPr lang="fr-CA" sz="5600" i="1" dirty="0">
                <a:latin typeface="Candara Light" panose="020E0502030303020204" pitchFamily="34" charset="0"/>
              </a:rPr>
              <a:t>Biologie, Éducation physique, Vie saine et active…</a:t>
            </a:r>
          </a:p>
          <a:p>
            <a:pPr>
              <a:lnSpc>
                <a:spcPct val="120000"/>
              </a:lnSpc>
              <a:spcBef>
                <a:spcPts val="0"/>
              </a:spcBef>
            </a:pPr>
            <a:endParaRPr lang="fr-CA" sz="7200"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Climat/cartographie/historique des territoires: </a:t>
            </a:r>
            <a:r>
              <a:rPr lang="fr-CA" sz="5600" i="1" dirty="0">
                <a:latin typeface="Candara Light" panose="020E0502030303020204" pitchFamily="34" charset="0"/>
              </a:rPr>
              <a:t>Sciences, Sciences humaines, …</a:t>
            </a:r>
          </a:p>
          <a:p>
            <a:pPr>
              <a:lnSpc>
                <a:spcPct val="120000"/>
              </a:lnSpc>
              <a:spcBef>
                <a:spcPts val="0"/>
              </a:spcBef>
            </a:pPr>
            <a:endParaRPr lang="fr-CA" sz="7200" i="1"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Autonomie alimentaire, croissance des végétaux </a:t>
            </a:r>
            <a:r>
              <a:rPr lang="fr-CA" sz="7200" i="1" dirty="0">
                <a:latin typeface="Candara Light" panose="020E0502030303020204" pitchFamily="34" charset="0"/>
              </a:rPr>
              <a:t>: </a:t>
            </a:r>
            <a:r>
              <a:rPr lang="fr-CA" sz="5600" i="1" dirty="0">
                <a:latin typeface="Candara Light" panose="020E0502030303020204" pitchFamily="34" charset="0"/>
              </a:rPr>
              <a:t>Nutrition, Biologie, Sciences naturelle …</a:t>
            </a:r>
          </a:p>
          <a:p>
            <a:pPr marL="0" indent="0">
              <a:lnSpc>
                <a:spcPct val="120000"/>
              </a:lnSpc>
              <a:spcBef>
                <a:spcPts val="0"/>
              </a:spcBef>
              <a:buNone/>
            </a:pPr>
            <a:endParaRPr lang="fr-CA" sz="7200"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Chaine alimentaire/durabilité des écosystèmes/identification et classification/cycles biogéochimiques (carbone, azote, eau..): </a:t>
            </a:r>
            <a:r>
              <a:rPr lang="fr-CA" sz="5600" i="1" dirty="0">
                <a:latin typeface="Candara Light" panose="020E0502030303020204" pitchFamily="34" charset="0"/>
              </a:rPr>
              <a:t>Sciences, Sciences Naturelle, Biologie, Chimie, Physique.</a:t>
            </a:r>
          </a:p>
          <a:p>
            <a:endParaRPr lang="fr-CA" dirty="0">
              <a:latin typeface="Papyrus" pitchFamily="66" charset="0"/>
            </a:endParaRPr>
          </a:p>
          <a:p>
            <a:endParaRPr lang="fr-CA" dirty="0">
              <a:latin typeface="Papyrus" pitchFamily="66" charset="0"/>
            </a:endParaRPr>
          </a:p>
          <a:p>
            <a:endParaRPr lang="fr-CA" dirty="0"/>
          </a:p>
        </p:txBody>
      </p:sp>
    </p:spTree>
    <p:extLst>
      <p:ext uri="{BB962C8B-B14F-4D97-AF65-F5344CB8AC3E}">
        <p14:creationId xmlns:p14="http://schemas.microsoft.com/office/powerpoint/2010/main" val="167216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ox(ou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ox(out)">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box(out)">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box(out)">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box(out)">
                                      <p:cBhvr>
                                        <p:cTn id="27" dur="500"/>
                                        <p:tgtEl>
                                          <p:spTgt spid="1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box(out)">
                                      <p:cBhvr>
                                        <p:cTn id="32" dur="500"/>
                                        <p:tgtEl>
                                          <p:spTgt spid="1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2">
                                            <p:txEl>
                                              <p:pRg st="12" end="12"/>
                                            </p:txEl>
                                          </p:spTgt>
                                        </p:tgtEl>
                                        <p:attrNameLst>
                                          <p:attrName>style.visibility</p:attrName>
                                        </p:attrNameLst>
                                      </p:cBhvr>
                                      <p:to>
                                        <p:strVal val="visible"/>
                                      </p:to>
                                    </p:set>
                                    <p:animEffect transition="in" filter="box(out)">
                                      <p:cBhvr>
                                        <p:cTn id="37" dur="500"/>
                                        <p:tgtEl>
                                          <p:spTgt spid="12">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2">
                                            <p:txEl>
                                              <p:pRg st="14" end="14"/>
                                            </p:txEl>
                                          </p:spTgt>
                                        </p:tgtEl>
                                        <p:attrNameLst>
                                          <p:attrName>style.visibility</p:attrName>
                                        </p:attrNameLst>
                                      </p:cBhvr>
                                      <p:to>
                                        <p:strVal val="visible"/>
                                      </p:to>
                                    </p:set>
                                    <p:animEffect transition="in" filter="box(out)">
                                      <p:cBhvr>
                                        <p:cTn id="42" dur="500"/>
                                        <p:tgtEl>
                                          <p:spTgt spid="12">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2">
                                            <p:txEl>
                                              <p:pRg st="16" end="16"/>
                                            </p:txEl>
                                          </p:spTgt>
                                        </p:tgtEl>
                                        <p:attrNameLst>
                                          <p:attrName>style.visibility</p:attrName>
                                        </p:attrNameLst>
                                      </p:cBhvr>
                                      <p:to>
                                        <p:strVal val="visible"/>
                                      </p:to>
                                    </p:set>
                                    <p:animEffect transition="in" filter="box(out)">
                                      <p:cBhvr>
                                        <p:cTn id="47" dur="500"/>
                                        <p:tgtEl>
                                          <p:spTgt spid="12">
                                            <p:txEl>
                                              <p:pRg st="16" end="1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12">
                                            <p:txEl>
                                              <p:pRg st="18" end="18"/>
                                            </p:txEl>
                                          </p:spTgt>
                                        </p:tgtEl>
                                        <p:attrNameLst>
                                          <p:attrName>style.visibility</p:attrName>
                                        </p:attrNameLst>
                                      </p:cBhvr>
                                      <p:to>
                                        <p:strVal val="visible"/>
                                      </p:to>
                                    </p:set>
                                    <p:animEffect transition="in" filter="box(out)">
                                      <p:cBhvr>
                                        <p:cTn id="52" dur="500"/>
                                        <p:tgtEl>
                                          <p:spTgt spid="1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239746" y="1827527"/>
            <a:ext cx="704337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Vulgarisation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Applications pratiques</a:t>
            </a:r>
            <a:endPar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237316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texte, chien&#10;&#10;Description générée automatiquement">
            <a:extLst>
              <a:ext uri="{FF2B5EF4-FFF2-40B4-BE49-F238E27FC236}">
                <a16:creationId xmlns:a16="http://schemas.microsoft.com/office/drawing/2014/main" id="{9BCE495C-F6F3-4897-8860-AAD292124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730" y="788906"/>
            <a:ext cx="3489907" cy="4652742"/>
          </a:xfrm>
          <a:prstGeom prst="rect">
            <a:avLst/>
          </a:prstGeom>
        </p:spPr>
      </p:pic>
      <p:sp>
        <p:nvSpPr>
          <p:cNvPr id="6" name="ZoneTexte 5">
            <a:extLst>
              <a:ext uri="{FF2B5EF4-FFF2-40B4-BE49-F238E27FC236}">
                <a16:creationId xmlns:a16="http://schemas.microsoft.com/office/drawing/2014/main" id="{207905C3-9377-434E-8F53-53629912F8E5}"/>
              </a:ext>
            </a:extLst>
          </p:cNvPr>
          <p:cNvSpPr txBox="1"/>
          <p:nvPr/>
        </p:nvSpPr>
        <p:spPr>
          <a:xfrm>
            <a:off x="442947" y="1705009"/>
            <a:ext cx="30297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Bibliothèque ou le département de</a:t>
            </a:r>
            <a:r>
              <a:rPr kumimoji="0" lang="fr-CA" sz="2400" b="0" i="0" u="none" strike="noStrike" kern="1200" cap="none" spc="0" normalizeH="0" noProof="0" dirty="0">
                <a:ln>
                  <a:noFill/>
                </a:ln>
                <a:solidFill>
                  <a:prstClr val="black"/>
                </a:solidFill>
                <a:effectLst/>
                <a:uLnTx/>
                <a:uFillTx/>
                <a:latin typeface="Candara Light" panose="020E0502030303020204" pitchFamily="34" charset="0"/>
                <a:ea typeface="+mn-ea"/>
                <a:cs typeface="+mn-cs"/>
              </a:rPr>
              <a:t> sciences de l’école</a:t>
            </a: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Toutes les écoles ont reçu au moins un exemplaire</a:t>
            </a: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ISBN978-2-89781-626-1</a:t>
            </a:r>
          </a:p>
        </p:txBody>
      </p:sp>
      <p:sp>
        <p:nvSpPr>
          <p:cNvPr id="7" name="ZoneTexte 6">
            <a:extLst>
              <a:ext uri="{FF2B5EF4-FFF2-40B4-BE49-F238E27FC236}">
                <a16:creationId xmlns:a16="http://schemas.microsoft.com/office/drawing/2014/main" id="{3B49E741-A056-4549-A128-DFFB29B9C58E}"/>
              </a:ext>
            </a:extLst>
          </p:cNvPr>
          <p:cNvSpPr txBox="1"/>
          <p:nvPr/>
        </p:nvSpPr>
        <p:spPr>
          <a:xfrm>
            <a:off x="720491" y="5680832"/>
            <a:ext cx="79457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Hooke, D. (2021) </a:t>
            </a:r>
            <a:r>
              <a:rPr kumimoji="0" lang="fr-CA" sz="14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L’atlas des changements climatiques</a:t>
            </a:r>
            <a:r>
              <a:rPr kumimoji="0" lang="fr-CA" sz="1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Les éditions </a:t>
            </a:r>
            <a:r>
              <a:rPr kumimoji="0" lang="fr-CA" sz="14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Hurtibise</a:t>
            </a:r>
            <a:r>
              <a:rPr kumimoji="0" lang="fr-CA" sz="1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Montréal</a:t>
            </a:r>
          </a:p>
        </p:txBody>
      </p:sp>
    </p:spTree>
    <p:extLst>
      <p:ext uri="{BB962C8B-B14F-4D97-AF65-F5344CB8AC3E}">
        <p14:creationId xmlns:p14="http://schemas.microsoft.com/office/powerpoint/2010/main" val="35242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967980" y="2238448"/>
            <a:ext cx="6154715"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Gaz à effet de serre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066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erçu (pp.12-13)">
            <a:extLst>
              <a:ext uri="{FF2B5EF4-FFF2-40B4-BE49-F238E27FC236}">
                <a16:creationId xmlns:a16="http://schemas.microsoft.com/office/drawing/2014/main" id="{11D724C8-D70A-40CD-8318-5FFB49555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9" y="283502"/>
            <a:ext cx="10190830" cy="6290995"/>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C0A3B656-A4F9-439F-8C12-DFE9928A36EF}"/>
              </a:ext>
            </a:extLst>
          </p:cNvPr>
          <p:cNvSpPr/>
          <p:nvPr/>
        </p:nvSpPr>
        <p:spPr>
          <a:xfrm rot="1264574">
            <a:off x="7058324" y="2906994"/>
            <a:ext cx="4677975" cy="2264264"/>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59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8AE3B8AA-1980-4240-96F6-9FFFCD58FEE3}"/>
              </a:ext>
            </a:extLst>
          </p:cNvPr>
          <p:cNvSpPr txBox="1"/>
          <p:nvPr/>
        </p:nvSpPr>
        <p:spPr>
          <a:xfrm>
            <a:off x="479211" y="882580"/>
            <a:ext cx="3680634" cy="377952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Expérience</a:t>
            </a:r>
            <a:r>
              <a:rPr kumimoji="0" lang="en-US" sz="28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simple</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Prendre la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température</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de l’eau après 1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heure</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au soleil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ou</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à la lumière.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La video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complète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Rectangle 1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A7FA65E-F2DE-4A33-92FA-FCDADB7F52E7}"/>
              </a:ext>
            </a:extLst>
          </p:cNvPr>
          <p:cNvPicPr>
            <a:picLocks noChangeAspect="1"/>
          </p:cNvPicPr>
          <p:nvPr/>
        </p:nvPicPr>
        <p:blipFill rotWithShape="1">
          <a:blip r:embed="rId3"/>
          <a:srcRect l="4841" r="-1" b="-1"/>
          <a:stretch/>
        </p:blipFill>
        <p:spPr>
          <a:xfrm>
            <a:off x="5283708" y="722376"/>
            <a:ext cx="6263640" cy="5413248"/>
          </a:xfrm>
          <a:prstGeom prst="rect">
            <a:avLst/>
          </a:prstGeom>
          <a:effectLst/>
        </p:spPr>
      </p:pic>
      <p:sp>
        <p:nvSpPr>
          <p:cNvPr id="12" name="ZoneTexte 11">
            <a:extLst>
              <a:ext uri="{FF2B5EF4-FFF2-40B4-BE49-F238E27FC236}">
                <a16:creationId xmlns:a16="http://schemas.microsoft.com/office/drawing/2014/main" id="{FFED7DDE-527E-4314-9E38-70A524D706E8}"/>
              </a:ext>
            </a:extLst>
          </p:cNvPr>
          <p:cNvSpPr txBox="1"/>
          <p:nvPr/>
        </p:nvSpPr>
        <p:spPr>
          <a:xfrm>
            <a:off x="494318" y="4822304"/>
            <a:ext cx="3131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Eurêka, les sciences à la maison : L'effet de serre - Bing </a:t>
            </a:r>
            <a:r>
              <a:rPr kumimoji="0" lang="fr-CA"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video</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5EC40717-1362-4718-A38C-BEE4EE428B47}"/>
              </a:ext>
            </a:extLst>
          </p:cNvPr>
          <p:cNvSpPr txBox="1"/>
          <p:nvPr/>
        </p:nvSpPr>
        <p:spPr>
          <a:xfrm>
            <a:off x="128715" y="76045"/>
            <a:ext cx="3263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Application en salle de classe: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54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4F15D34-4882-43B6-AEE8-71BE7DD3888B}"/>
              </a:ext>
            </a:extLst>
          </p:cNvPr>
          <p:cNvSpPr>
            <a:spLocks noGrp="1"/>
          </p:cNvSpPr>
          <p:nvPr>
            <p:ph idx="1"/>
          </p:nvPr>
        </p:nvSpPr>
        <p:spPr>
          <a:xfrm>
            <a:off x="360172" y="1033370"/>
            <a:ext cx="3794669" cy="1501283"/>
          </a:xfrm>
        </p:spPr>
        <p:txBody>
          <a:bodyPr>
            <a:normAutofit/>
          </a:bodyPr>
          <a:lstStyle/>
          <a:p>
            <a:pPr marL="0" indent="0">
              <a:buNone/>
            </a:pPr>
            <a:r>
              <a:rPr lang="fr-CA" sz="3200" dirty="0">
                <a:latin typeface="Candara Light" panose="020E0502030303020204" pitchFamily="34" charset="0"/>
              </a:rPr>
              <a:t>Sans l’effet de serre, la vie sur Terre ne serait pas possible.</a:t>
            </a:r>
          </a:p>
          <a:p>
            <a:pPr marL="0" indent="0">
              <a:buNone/>
            </a:pPr>
            <a:endParaRPr lang="fr-CA" sz="2000" dirty="0"/>
          </a:p>
        </p:txBody>
      </p:sp>
      <p:sp>
        <p:nvSpPr>
          <p:cNvPr id="2069" name="Rectangle 206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8D6C7658-8089-4297-A762-E221FEC5DE14}"/>
              </a:ext>
            </a:extLst>
          </p:cNvPr>
          <p:cNvSpPr txBox="1"/>
          <p:nvPr/>
        </p:nvSpPr>
        <p:spPr>
          <a:xfrm>
            <a:off x="425577" y="4510729"/>
            <a:ext cx="19183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L’industrialisation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Utilisation massive des ….</a:t>
            </a:r>
          </a:p>
        </p:txBody>
      </p:sp>
      <p:sp>
        <p:nvSpPr>
          <p:cNvPr id="6" name="ZoneTexte 5">
            <a:extLst>
              <a:ext uri="{FF2B5EF4-FFF2-40B4-BE49-F238E27FC236}">
                <a16:creationId xmlns:a16="http://schemas.microsoft.com/office/drawing/2014/main" id="{F798871C-2A33-40C9-AA49-E1E6B8A4755F}"/>
              </a:ext>
            </a:extLst>
          </p:cNvPr>
          <p:cNvSpPr txBox="1"/>
          <p:nvPr/>
        </p:nvSpPr>
        <p:spPr>
          <a:xfrm>
            <a:off x="425577" y="2699198"/>
            <a:ext cx="35633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Mais sur la ligne du temps,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quelle action humaine a chamboulée l’équilibre climatique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7F762869-E8E8-4523-B85B-18F5C268918A}"/>
              </a:ext>
            </a:extLst>
          </p:cNvPr>
          <p:cNvPicPr>
            <a:picLocks noChangeAspect="1"/>
          </p:cNvPicPr>
          <p:nvPr/>
        </p:nvPicPr>
        <p:blipFill>
          <a:blip r:embed="rId3"/>
          <a:stretch>
            <a:fillRect/>
          </a:stretch>
        </p:blipFill>
        <p:spPr>
          <a:xfrm>
            <a:off x="5757229" y="906051"/>
            <a:ext cx="5316597" cy="3586294"/>
          </a:xfrm>
          <a:prstGeom prst="rect">
            <a:avLst/>
          </a:prstGeom>
        </p:spPr>
      </p:pic>
      <p:pic>
        <p:nvPicPr>
          <p:cNvPr id="7" name="Image 6">
            <a:extLst>
              <a:ext uri="{FF2B5EF4-FFF2-40B4-BE49-F238E27FC236}">
                <a16:creationId xmlns:a16="http://schemas.microsoft.com/office/drawing/2014/main" id="{E61FE571-CA14-4896-9E9D-E2FBCB041F22}"/>
              </a:ext>
            </a:extLst>
          </p:cNvPr>
          <p:cNvPicPr>
            <a:picLocks noChangeAspect="1"/>
          </p:cNvPicPr>
          <p:nvPr/>
        </p:nvPicPr>
        <p:blipFill>
          <a:blip r:embed="rId4"/>
          <a:stretch>
            <a:fillRect/>
          </a:stretch>
        </p:blipFill>
        <p:spPr>
          <a:xfrm>
            <a:off x="2540148" y="3849150"/>
            <a:ext cx="6905856" cy="1030224"/>
          </a:xfrm>
          <a:prstGeom prst="rect">
            <a:avLst/>
          </a:prstGeom>
        </p:spPr>
      </p:pic>
    </p:spTree>
    <p:extLst>
      <p:ext uri="{BB962C8B-B14F-4D97-AF65-F5344CB8AC3E}">
        <p14:creationId xmlns:p14="http://schemas.microsoft.com/office/powerpoint/2010/main" val="19032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967980" y="2238448"/>
            <a:ext cx="6154715"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Combustibles fossiles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818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607420" y="1144749"/>
            <a:ext cx="7112107"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indent="-457200">
              <a:buFont typeface="Arial" panose="020B0604020202020204" pitchFamily="34" charset="0"/>
              <a:buChar char="•"/>
              <a:defRPr/>
            </a:pPr>
            <a:r>
              <a:rPr lang="fr-CA" sz="2400" dirty="0">
                <a:solidFill>
                  <a:prstClr val="black"/>
                </a:solidFill>
                <a:latin typeface="Candara Light" panose="020E0502030303020204" pitchFamily="34" charset="0"/>
              </a:rPr>
              <a:t>Perspectives autochtones</a:t>
            </a:r>
          </a:p>
          <a:p>
            <a:pPr>
              <a:defRPr/>
            </a:pPr>
            <a:endParaRPr lang="fr-CA" sz="2400" dirty="0">
              <a:solidFill>
                <a:prstClr val="black"/>
              </a:solidFill>
              <a:latin typeface="Candara Light" panose="020E0502030303020204" pitchFamily="34" charset="0"/>
            </a:endParaRPr>
          </a:p>
          <a:p>
            <a:pPr marL="457200" indent="-457200">
              <a:buFont typeface="Arial" panose="020B0604020202020204" pitchFamily="34" charset="0"/>
              <a:buChar char="•"/>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Verdir l’étincelle</a:t>
            </a:r>
          </a:p>
          <a:p>
            <a:pPr marR="0" lvl="0" algn="l" defTabSz="914400" rtl="0" eaLnBrk="1" fontAlgn="auto" latinLnBrk="0" hangingPunct="1">
              <a:lnSpc>
                <a:spcPct val="100000"/>
              </a:lnSpc>
              <a:spcBef>
                <a:spcPts val="0"/>
              </a:spcBef>
              <a:spcAft>
                <a:spcPts val="0"/>
              </a:spcAft>
              <a:buClrTx/>
              <a:buSzTx/>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indent="-457200">
              <a:buFont typeface="Arial" panose="020B0604020202020204" pitchFamily="34" charset="0"/>
              <a:buChar char="•"/>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Liens aux programmes d’études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400" dirty="0">
                <a:solidFill>
                  <a:prstClr val="black"/>
                </a:solidFill>
                <a:latin typeface="Candara Light" panose="020E0502030303020204" pitchFamily="34" charset="0"/>
              </a:rPr>
              <a:t>Vulgarisation – Changements climatiques</a:t>
            </a:r>
          </a:p>
          <a:p>
            <a:pPr marR="0" lvl="0" algn="l" defTabSz="914400" rtl="0" eaLnBrk="1" fontAlgn="auto" latinLnBrk="0" hangingPunct="1">
              <a:lnSpc>
                <a:spcPct val="100000"/>
              </a:lnSpc>
              <a:spcBef>
                <a:spcPts val="0"/>
              </a:spcBef>
              <a:spcAft>
                <a:spcPts val="0"/>
              </a:spcAft>
              <a:buClrTx/>
              <a:buSzTx/>
              <a:tabLst/>
              <a:defRPr/>
            </a:pPr>
            <a:endParaRPr lang="fr-CA" sz="2400" dirty="0">
              <a:solidFill>
                <a:prstClr val="black"/>
              </a:solidFill>
              <a:latin typeface="Candara Light" panose="020E0502030303020204" pitchFamily="34" charset="0"/>
            </a:endParaRPr>
          </a:p>
          <a:p>
            <a:pPr marL="914400" lvl="1" indent="-457200">
              <a:buFont typeface="Arial" panose="020B0604020202020204" pitchFamily="34" charset="0"/>
              <a:buChar char="•"/>
              <a:defRPr/>
            </a:pPr>
            <a:r>
              <a:rPr lang="fr-CA" sz="2400" b="1" dirty="0">
                <a:solidFill>
                  <a:schemeClr val="accent6"/>
                </a:solidFill>
                <a:latin typeface="Candara Light" panose="020E0502030303020204" pitchFamily="34" charset="0"/>
              </a:rPr>
              <a:t>Activité</a:t>
            </a:r>
            <a:r>
              <a:rPr lang="fr-CA" sz="2400" dirty="0">
                <a:solidFill>
                  <a:prstClr val="black"/>
                </a:solidFill>
                <a:latin typeface="Candara Light" panose="020E0502030303020204" pitchFamily="34" charset="0"/>
              </a:rPr>
              <a:t> : Groupes de discussions</a:t>
            </a: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Ressources et outils pédagogiques</a:t>
            </a:r>
          </a:p>
        </p:txBody>
      </p:sp>
      <p:sp>
        <p:nvSpPr>
          <p:cNvPr id="3" name="ZoneTexte 2">
            <a:extLst>
              <a:ext uri="{FF2B5EF4-FFF2-40B4-BE49-F238E27FC236}">
                <a16:creationId xmlns:a16="http://schemas.microsoft.com/office/drawing/2014/main" id="{D1FB28B2-3FA6-4607-9A89-DA556AAEAF8D}"/>
              </a:ext>
            </a:extLst>
          </p:cNvPr>
          <p:cNvSpPr txBox="1"/>
          <p:nvPr/>
        </p:nvSpPr>
        <p:spPr>
          <a:xfrm>
            <a:off x="1850285" y="498418"/>
            <a:ext cx="53420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accent1"/>
                </a:solidFill>
                <a:effectLst/>
                <a:uLnTx/>
                <a:uFillTx/>
                <a:latin typeface="Candara Light" panose="020E0502030303020204" pitchFamily="34" charset="0"/>
                <a:ea typeface="+mn-ea"/>
                <a:cs typeface="+mn-cs"/>
              </a:rPr>
              <a:t>Plan de présentation</a:t>
            </a:r>
          </a:p>
        </p:txBody>
      </p:sp>
    </p:spTree>
    <p:extLst>
      <p:ext uri="{BB962C8B-B14F-4D97-AF65-F5344CB8AC3E}">
        <p14:creationId xmlns:p14="http://schemas.microsoft.com/office/powerpoint/2010/main" val="4262164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44C00EC3-87E0-46CE-91A9-E6217C8D7E60}"/>
              </a:ext>
            </a:extLst>
          </p:cNvPr>
          <p:cNvSpPr txBox="1"/>
          <p:nvPr/>
        </p:nvSpPr>
        <p:spPr>
          <a:xfrm>
            <a:off x="759433" y="2762798"/>
            <a:ext cx="7112107" cy="325717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8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Ex: Pétrole, charbon, gaz naturel</a:t>
            </a:r>
          </a:p>
          <a:p>
            <a:pPr marL="914400" marR="0" lvl="1" indent="-457200" algn="l" defTabSz="914400" rtl="0" eaLnBrk="1" fontAlgn="auto" latinLnBrk="0" hangingPunct="1">
              <a:lnSpc>
                <a:spcPct val="150000"/>
              </a:lnSpc>
              <a:spcBef>
                <a:spcPts val="0"/>
              </a:spcBef>
              <a:spcAft>
                <a:spcPts val="0"/>
              </a:spcAft>
              <a:buClrTx/>
              <a:buSzTx/>
              <a:buFontTx/>
              <a:buChar char="-"/>
              <a:tabLst/>
              <a:defRPr/>
            </a:pPr>
            <a:r>
              <a:rPr kumimoji="0" lang="fr-CA"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Production de plastique</a:t>
            </a:r>
          </a:p>
          <a:p>
            <a:pPr marL="914400" marR="0" lvl="1" indent="-457200" algn="l" defTabSz="914400" rtl="0" eaLnBrk="1" fontAlgn="auto" latinLnBrk="0" hangingPunct="1">
              <a:lnSpc>
                <a:spcPct val="150000"/>
              </a:lnSpc>
              <a:spcBef>
                <a:spcPts val="0"/>
              </a:spcBef>
              <a:spcAft>
                <a:spcPts val="0"/>
              </a:spcAft>
              <a:buClrTx/>
              <a:buSzTx/>
              <a:buFontTx/>
              <a:buChar char="-"/>
              <a:tabLst/>
              <a:defRPr/>
            </a:pPr>
            <a:r>
              <a:rPr kumimoji="0" lang="fr-CA"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Production d’énergie</a:t>
            </a:r>
          </a:p>
          <a:p>
            <a:pPr marL="1371600" marR="0" lvl="2" indent="-457200" algn="l" defTabSz="914400" rtl="0" eaLnBrk="1" fontAlgn="auto" latinLnBrk="0" hangingPunct="1">
              <a:lnSpc>
                <a:spcPct val="150000"/>
              </a:lnSpc>
              <a:spcBef>
                <a:spcPts val="0"/>
              </a:spcBef>
              <a:spcAft>
                <a:spcPts val="0"/>
              </a:spcAft>
              <a:buClrTx/>
              <a:buSzTx/>
              <a:buFontTx/>
              <a:buChar char="-"/>
              <a:tabLst/>
              <a:defRPr/>
            </a:pPr>
            <a:r>
              <a:rPr kumimoji="0" lang="fr-CA"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Chauffage, éclairage, climatisation, électricité en général</a:t>
            </a:r>
          </a:p>
        </p:txBody>
      </p:sp>
      <p:sp>
        <p:nvSpPr>
          <p:cNvPr id="2" name="ZoneTexte 1">
            <a:extLst>
              <a:ext uri="{FF2B5EF4-FFF2-40B4-BE49-F238E27FC236}">
                <a16:creationId xmlns:a16="http://schemas.microsoft.com/office/drawing/2014/main" id="{80F563BA-38BB-4B42-8F19-252BAB5FFA6D}"/>
              </a:ext>
            </a:extLst>
          </p:cNvPr>
          <p:cNvSpPr txBox="1"/>
          <p:nvPr/>
        </p:nvSpPr>
        <p:spPr>
          <a:xfrm>
            <a:off x="457075" y="640081"/>
            <a:ext cx="6685848" cy="1754326"/>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Les </a:t>
            </a:r>
            <a:r>
              <a:rPr kumimoji="0" lang="fr-CA" sz="1800" b="1"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combustibles fossiles</a:t>
            </a:r>
            <a:r>
              <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 sont des sources d’énergies non renouvelables.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Ces ressources proviennent d'animaux et de plantes décomposés. Ce sont des ressources naturelles qui mettent des millions d'années à se régénérer.</a:t>
            </a:r>
            <a:endPar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41129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E94BE1-B19B-4466-A7BC-97F7609BC137}"/>
              </a:ext>
            </a:extLst>
          </p:cNvPr>
          <p:cNvPicPr>
            <a:picLocks noChangeAspect="1"/>
          </p:cNvPicPr>
          <p:nvPr/>
        </p:nvPicPr>
        <p:blipFill>
          <a:blip r:embed="rId3"/>
          <a:stretch>
            <a:fillRect/>
          </a:stretch>
        </p:blipFill>
        <p:spPr>
          <a:xfrm rot="16200000">
            <a:off x="2976560" y="-1739900"/>
            <a:ext cx="6238879" cy="10337800"/>
          </a:xfrm>
          <a:prstGeom prst="rect">
            <a:avLst/>
          </a:prstGeom>
        </p:spPr>
      </p:pic>
      <p:sp>
        <p:nvSpPr>
          <p:cNvPr id="6" name="Ellipse 5">
            <a:extLst>
              <a:ext uri="{FF2B5EF4-FFF2-40B4-BE49-F238E27FC236}">
                <a16:creationId xmlns:a16="http://schemas.microsoft.com/office/drawing/2014/main" id="{63711C01-9016-4FD1-8F20-007C022EBE26}"/>
              </a:ext>
            </a:extLst>
          </p:cNvPr>
          <p:cNvSpPr/>
          <p:nvPr/>
        </p:nvSpPr>
        <p:spPr>
          <a:xfrm rot="20498632">
            <a:off x="7581991" y="2322408"/>
            <a:ext cx="1949613" cy="1730834"/>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5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9F34665-BCC0-4D70-A985-DCC67A2FF388}"/>
              </a:ext>
            </a:extLst>
          </p:cNvPr>
          <p:cNvSpPr txBox="1"/>
          <p:nvPr/>
        </p:nvSpPr>
        <p:spPr>
          <a:xfrm>
            <a:off x="678902" y="1076008"/>
            <a:ext cx="5417098"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rPr>
              <a:t>Comment s’assurer que chaque citoyen prend des décisions </a:t>
            </a:r>
            <a:r>
              <a:rPr kumimoji="0" lang="fr-CA" sz="2800" b="1" i="0" u="sng"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rPr>
              <a:t>écoresponsables</a:t>
            </a:r>
            <a:r>
              <a:rPr kumimoji="0" lang="fr-CA" sz="2800" b="1"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rPr>
              <a:t> maintenant et tout au long de son projet de vie et de carrière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ndara Light" panose="020E0502030303020204" pitchFamily="34" charset="0"/>
                <a:ea typeface="Times New Roman" panose="02020603050405020304" pitchFamily="18" charset="0"/>
                <a:cs typeface="+mn-cs"/>
              </a:rPr>
              <a:t>Préparer – Agir - influencer</a:t>
            </a: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3 éléments à toujours prendre en considération afin que l’apprenant développe des compétences écocitoyennes durables et viables.</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F0B57B60-685B-6C01-1FF7-E521490AAA0F}"/>
              </a:ext>
            </a:extLst>
          </p:cNvPr>
          <p:cNvPicPr>
            <a:picLocks noChangeAspect="1"/>
          </p:cNvPicPr>
          <p:nvPr/>
        </p:nvPicPr>
        <p:blipFill>
          <a:blip r:embed="rId3"/>
          <a:stretch>
            <a:fillRect/>
          </a:stretch>
        </p:blipFill>
        <p:spPr>
          <a:xfrm>
            <a:off x="6363707" y="260714"/>
            <a:ext cx="4738403" cy="6107758"/>
          </a:xfrm>
          <a:prstGeom prst="rect">
            <a:avLst/>
          </a:prstGeom>
        </p:spPr>
      </p:pic>
      <p:sp>
        <p:nvSpPr>
          <p:cNvPr id="5" name="Flèche : droite 4">
            <a:extLst>
              <a:ext uri="{FF2B5EF4-FFF2-40B4-BE49-F238E27FC236}">
                <a16:creationId xmlns:a16="http://schemas.microsoft.com/office/drawing/2014/main" id="{BB7862D7-DCF1-850E-F66A-E0E2AF2892DF}"/>
              </a:ext>
            </a:extLst>
          </p:cNvPr>
          <p:cNvSpPr/>
          <p:nvPr/>
        </p:nvSpPr>
        <p:spPr>
          <a:xfrm rot="1985089">
            <a:off x="5680364" y="624786"/>
            <a:ext cx="1717964" cy="1293091"/>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llipse 1">
            <a:extLst>
              <a:ext uri="{FF2B5EF4-FFF2-40B4-BE49-F238E27FC236}">
                <a16:creationId xmlns:a16="http://schemas.microsoft.com/office/drawing/2014/main" id="{75D5F5B3-CEE0-EEEB-1BB8-0B6F3BEDA2AB}"/>
              </a:ext>
            </a:extLst>
          </p:cNvPr>
          <p:cNvSpPr/>
          <p:nvPr/>
        </p:nvSpPr>
        <p:spPr>
          <a:xfrm>
            <a:off x="455306" y="3412435"/>
            <a:ext cx="1269168" cy="473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20" y="1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B1D9ACF7-E13C-440E-9710-68D3BE66F5FD}"/>
              </a:ext>
            </a:extLst>
          </p:cNvPr>
          <p:cNvSpPr txBox="1"/>
          <p:nvPr/>
        </p:nvSpPr>
        <p:spPr>
          <a:xfrm>
            <a:off x="451034" y="321176"/>
            <a:ext cx="9115426"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4472C4"/>
                </a:solidFill>
                <a:effectLst/>
                <a:uLnTx/>
                <a:uFillTx/>
                <a:latin typeface="Calibri Light" panose="020F0302020204030204"/>
                <a:ea typeface="+mn-ea"/>
                <a:cs typeface="+mn-cs"/>
              </a:rPr>
              <a:t>PRÉPARER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900" b="1" i="0" u="none" strike="noStrike" kern="1200" cap="none" spc="0" normalizeH="0" baseline="0" noProof="0" dirty="0">
              <a:ln>
                <a:noFill/>
              </a:ln>
              <a:solidFill>
                <a:srgbClr val="4472C4"/>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Sensibilisation, questionnement ou exploration d’un sujet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Recherche, lecture, observation, réaction</a:t>
            </a:r>
            <a:r>
              <a:rPr lang="fr-CA" dirty="0">
                <a:solidFill>
                  <a:prstClr val="black"/>
                </a:solidFill>
                <a:latin typeface="Calibri Light" panose="020F0302020204030204"/>
                <a:ea typeface="Calibri" panose="020F0502020204030204" pitchFamily="34" charset="0"/>
                <a:cs typeface="Times New Roman" panose="02020603050405020304" pitchFamily="18" charset="0"/>
              </a:rPr>
              <a:t>, constatation.</a:t>
            </a:r>
            <a:endParaRPr kumimoji="0" lang="fr-CA" sz="1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Processus d’enquête en sciences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Investigation en Sciences humaines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6A6346A2-2753-4895-8290-4221904A6DB6}"/>
              </a:ext>
            </a:extLst>
          </p:cNvPr>
          <p:cNvSpPr txBox="1"/>
          <p:nvPr/>
        </p:nvSpPr>
        <p:spPr>
          <a:xfrm>
            <a:off x="451034" y="2038171"/>
            <a:ext cx="8826366"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Exemples d’activité</a:t>
            </a:r>
            <a:r>
              <a:rPr lang="fr-CA" b="1" i="1" dirty="0">
                <a:solidFill>
                  <a:prstClr val="black"/>
                </a:solidFill>
                <a:latin typeface="Calibri Light" panose="020F0302020204030204" pitchFamily="34" charset="0"/>
                <a:cs typeface="Calibri Light" panose="020F0302020204030204" pitchFamily="34" charset="0"/>
              </a:rPr>
              <a:t>s pédagogiques </a:t>
            </a: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Visite chez un entrepreneur local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Rencontre avec un expert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Visionnement de documentaire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Contact avec un membre d’une communauté autochtone </a:t>
            </a:r>
            <a:endParaRPr lang="fr-CA"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Questionnement</a:t>
            </a:r>
            <a:r>
              <a:rPr kumimoji="0" lang="fr-CA" sz="1800" b="0" i="0" u="none" strike="noStrike" kern="1200" cap="none" spc="0" normalizeH="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aux différents paliers gouvernementaux </a:t>
            </a:r>
          </a:p>
          <a:p>
            <a:pPr marL="742950" lvl="1" indent="-285750">
              <a:buFont typeface="Arial" panose="020B0604020202020204" pitchFamily="34" charset="0"/>
              <a:buChar char="•"/>
              <a:defRPr/>
            </a:pPr>
            <a:r>
              <a:rPr kumimoji="0" lang="fr-CA" sz="1400" b="0" i="0" u="none" strike="noStrike" kern="1200" cap="none" spc="0" normalizeH="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(municipal, provincial, national)</a:t>
            </a:r>
            <a:endParaRPr kumimoji="0" lang="fr-CA" sz="14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Consultation avec un organisme environnemental </a:t>
            </a:r>
          </a:p>
          <a:p>
            <a:pPr marL="285750" indent="-285750">
              <a:buFont typeface="Arial" panose="020B0604020202020204" pitchFamily="34" charset="0"/>
              <a:buChar char="•"/>
              <a:defRPr/>
            </a:pPr>
            <a:r>
              <a:rPr kumimoji="0" lang="fr-CA"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Préparation de questions pour le retour en salle de classe</a:t>
            </a:r>
          </a:p>
          <a:p>
            <a:pPr marL="285750" indent="-285750">
              <a:buFont typeface="Arial" panose="020B0604020202020204" pitchFamily="34" charset="0"/>
              <a:buChar char="•"/>
              <a:defRPr/>
            </a:pPr>
            <a:r>
              <a:rPr kumimoji="0" lang="fr-CA"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Recherche approfondie sur le sujet.  (ex: cycle</a:t>
            </a:r>
            <a:r>
              <a:rPr kumimoji="0" lang="fr-CA" b="0" i="0" u="none" strike="noStrike" kern="1200" cap="none" spc="0" normalizeH="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de vie d’un produit)</a:t>
            </a: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Exemples de projets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Organisation d’une foire aux solutions écologiques avec kiosques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Journée de sensibilisation sur un sujet environnemental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Débat, panel</a:t>
            </a:r>
            <a:r>
              <a:rPr kumimoji="0" lang="fr-CA" sz="1800" b="0" i="0" u="none" strike="noStrike" kern="1200" cap="none" spc="0" normalizeH="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d’experts, chroniques ou entrevues.</a:t>
            </a:r>
            <a:endPar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Eau embouteillée, utilisation excessive des huiles essentielles, industrie textile, achats en ligne ou surconsommation</a:t>
            </a: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1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F289B66-A6D8-2ACC-0DAD-83CEB80CC5C8}"/>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l="23449" t="9091" r="8673" b="1"/>
          <a:stretch/>
        </p:blipFill>
        <p:spPr>
          <a:xfrm>
            <a:off x="0" y="0"/>
            <a:ext cx="12191998" cy="6858000"/>
          </a:xfrm>
          <a:prstGeom prst="rect">
            <a:avLst/>
          </a:prstGeom>
        </p:spPr>
      </p:pic>
      <p:sp>
        <p:nvSpPr>
          <p:cNvPr id="7" name="Titre 1">
            <a:extLst>
              <a:ext uri="{FF2B5EF4-FFF2-40B4-BE49-F238E27FC236}">
                <a16:creationId xmlns:a16="http://schemas.microsoft.com/office/drawing/2014/main" id="{110D42CB-C8F9-A5E3-A8DF-B6083F2C3751}"/>
              </a:ext>
            </a:extLst>
          </p:cNvPr>
          <p:cNvSpPr>
            <a:spLocks noGrp="1"/>
          </p:cNvSpPr>
          <p:nvPr>
            <p:ph type="title"/>
          </p:nvPr>
        </p:nvSpPr>
        <p:spPr>
          <a:xfrm>
            <a:off x="-487261" y="2974100"/>
            <a:ext cx="10515600" cy="1325563"/>
          </a:xfrm>
        </p:spPr>
        <p:txBody>
          <a:bodyPr>
            <a:normAutofit fontScale="90000"/>
          </a:bodyPr>
          <a:lstStyle/>
          <a:p>
            <a:pPr algn="ctr">
              <a:lnSpc>
                <a:spcPct val="100000"/>
              </a:lnSpc>
              <a:spcBef>
                <a:spcPts val="0"/>
              </a:spcBef>
              <a:defRPr/>
            </a:pPr>
            <a:r>
              <a:rPr lang="fr-CA" sz="3100" b="1" dirty="0">
                <a:solidFill>
                  <a:prstClr val="black"/>
                </a:solidFill>
                <a:latin typeface="Candara Light" panose="020E0502030303020204" pitchFamily="34" charset="0"/>
                <a:ea typeface="+mn-ea"/>
                <a:cs typeface="+mn-cs"/>
              </a:rPr>
              <a:t>Apprentissages profonds et authentiques </a:t>
            </a:r>
            <a:br>
              <a:rPr lang="fr-CA" sz="5400" b="1" dirty="0">
                <a:solidFill>
                  <a:prstClr val="black"/>
                </a:solidFill>
                <a:latin typeface="Candara Light" panose="020E0502030303020204" pitchFamily="34" charset="0"/>
                <a:ea typeface="+mn-ea"/>
                <a:cs typeface="+mn-cs"/>
              </a:rPr>
            </a:br>
            <a:br>
              <a:rPr lang="fr-CA" sz="5400" b="1" dirty="0">
                <a:solidFill>
                  <a:prstClr val="black"/>
                </a:solidFill>
                <a:latin typeface="Candara Light" panose="020E0502030303020204" pitchFamily="34" charset="0"/>
                <a:ea typeface="+mn-ea"/>
                <a:cs typeface="+mn-cs"/>
              </a:rPr>
            </a:br>
            <a:r>
              <a:rPr lang="fr-CA" sz="5400" b="1" dirty="0">
                <a:solidFill>
                  <a:prstClr val="black"/>
                </a:solidFill>
                <a:latin typeface="Candara Light" panose="020E0502030303020204" pitchFamily="34" charset="0"/>
                <a:ea typeface="+mn-ea"/>
                <a:cs typeface="+mn-cs"/>
              </a:rPr>
              <a:t>Poser de bonnes questions !</a:t>
            </a:r>
            <a:br>
              <a:rPr lang="fr-CA" sz="5400" b="1" dirty="0">
                <a:solidFill>
                  <a:prstClr val="black"/>
                </a:solidFill>
                <a:latin typeface="Candara Light" panose="020E0502030303020204" pitchFamily="34" charset="0"/>
                <a:ea typeface="+mn-ea"/>
                <a:cs typeface="+mn-cs"/>
              </a:rPr>
            </a:br>
            <a:br>
              <a:rPr lang="fr-CA" sz="5400" b="1" dirty="0">
                <a:solidFill>
                  <a:prstClr val="black"/>
                </a:solidFill>
                <a:latin typeface="Candara Light" panose="020E0502030303020204" pitchFamily="34" charset="0"/>
                <a:ea typeface="+mn-ea"/>
                <a:cs typeface="+mn-cs"/>
              </a:rPr>
            </a:br>
            <a:br>
              <a:rPr lang="fr-CA" sz="5400" b="1" dirty="0">
                <a:solidFill>
                  <a:prstClr val="black"/>
                </a:solidFill>
                <a:latin typeface="Candara Light" panose="020E0502030303020204" pitchFamily="34" charset="0"/>
                <a:ea typeface="+mn-ea"/>
                <a:cs typeface="+mn-cs"/>
              </a:rPr>
            </a:br>
            <a:r>
              <a:rPr lang="fr-CA" sz="2000" b="1" dirty="0">
                <a:solidFill>
                  <a:prstClr val="black"/>
                </a:solidFill>
                <a:latin typeface="Candara Light" panose="020E0502030303020204" pitchFamily="34" charset="0"/>
                <a:ea typeface="+mn-ea"/>
                <a:cs typeface="+mn-cs"/>
              </a:rPr>
              <a:t>Trop souvent, l’humain est placé dans un contexte séparé des ressources naturelles</a:t>
            </a:r>
            <a:br>
              <a:rPr lang="fr-CA" sz="2000" b="1" dirty="0">
                <a:solidFill>
                  <a:prstClr val="black"/>
                </a:solidFill>
                <a:latin typeface="Candara Light" panose="020E0502030303020204" pitchFamily="34" charset="0"/>
                <a:ea typeface="+mn-ea"/>
                <a:cs typeface="+mn-cs"/>
              </a:rPr>
            </a:br>
            <a:r>
              <a:rPr lang="fr-CA" sz="3600" b="1" dirty="0">
                <a:solidFill>
                  <a:prstClr val="black"/>
                </a:solidFill>
                <a:latin typeface="Candara Light" panose="020E0502030303020204" pitchFamily="34" charset="0"/>
                <a:ea typeface="+mn-ea"/>
                <a:cs typeface="+mn-cs"/>
              </a:rPr>
              <a:t>4 exemples simples (M à 12)</a:t>
            </a:r>
            <a:br>
              <a:rPr lang="fr-CA" sz="3600" b="1" dirty="0">
                <a:solidFill>
                  <a:prstClr val="black"/>
                </a:solidFill>
                <a:latin typeface="Candara Light" panose="020E0502030303020204" pitchFamily="34" charset="0"/>
                <a:ea typeface="+mn-ea"/>
                <a:cs typeface="+mn-cs"/>
              </a:rPr>
            </a:br>
            <a:br>
              <a:rPr lang="fr-CA" sz="3600" b="1" dirty="0">
                <a:solidFill>
                  <a:prstClr val="black"/>
                </a:solidFill>
                <a:latin typeface="Candara Light" panose="020E0502030303020204" pitchFamily="34" charset="0"/>
                <a:ea typeface="+mn-ea"/>
                <a:cs typeface="+mn-cs"/>
              </a:rPr>
            </a:br>
            <a:endParaRPr lang="fr-CA" sz="3600" b="1" dirty="0">
              <a:solidFill>
                <a:prstClr val="black"/>
              </a:solidFill>
              <a:latin typeface="Candara Light" panose="020E0502030303020204" pitchFamily="34" charset="0"/>
              <a:ea typeface="+mn-ea"/>
              <a:cs typeface="+mn-cs"/>
            </a:endParaRPr>
          </a:p>
        </p:txBody>
      </p:sp>
    </p:spTree>
    <p:extLst>
      <p:ext uri="{BB962C8B-B14F-4D97-AF65-F5344CB8AC3E}">
        <p14:creationId xmlns:p14="http://schemas.microsoft.com/office/powerpoint/2010/main" val="367013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49FB9B-8623-48AF-98B9-619F87093022}"/>
              </a:ext>
            </a:extLst>
          </p:cNvPr>
          <p:cNvSpPr txBox="1"/>
          <p:nvPr/>
        </p:nvSpPr>
        <p:spPr>
          <a:xfrm>
            <a:off x="326742" y="271312"/>
            <a:ext cx="3142171" cy="4093428"/>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Explique d’où</a:t>
            </a:r>
            <a:r>
              <a:rPr kumimoji="0" lang="fr-CA" sz="2000" b="0" i="1" u="none" strike="noStrike" kern="1200" cap="none" spc="0" normalizeH="0" noProof="0" dirty="0">
                <a:ln>
                  <a:noFill/>
                </a:ln>
                <a:solidFill>
                  <a:prstClr val="black"/>
                </a:solidFill>
                <a:effectLst/>
                <a:uLnTx/>
                <a:uFillTx/>
                <a:latin typeface="Candara Light" panose="020E0502030303020204" pitchFamily="34" charset="0"/>
              </a:rPr>
              <a:t> provient la nourriture de ton assiette </a:t>
            </a: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2000" i="1" dirty="0">
              <a:solidFill>
                <a:prstClr val="black"/>
              </a:solidFill>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E5EB2679-E70A-4749-958D-42843A7E24A9}"/>
              </a:ext>
            </a:extLst>
          </p:cNvPr>
          <p:cNvSpPr txBox="1"/>
          <p:nvPr/>
        </p:nvSpPr>
        <p:spPr>
          <a:xfrm>
            <a:off x="7831672" y="271312"/>
            <a:ext cx="4186156" cy="3754874"/>
          </a:xfrm>
          <a:prstGeom prst="rect">
            <a:avLst/>
          </a:prstGeom>
          <a:solidFill>
            <a:schemeClr val="bg1"/>
          </a:solidFill>
          <a:ln w="158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Essayons de réfléchir</a:t>
            </a:r>
            <a:r>
              <a:rPr kumimoji="0" lang="fr-CA" sz="2000" b="0" i="1" u="none" strike="noStrike" kern="1200" cap="none" spc="0" normalizeH="0" noProof="0" dirty="0">
                <a:ln>
                  <a:noFill/>
                </a:ln>
                <a:solidFill>
                  <a:prstClr val="black"/>
                </a:solidFill>
                <a:effectLst/>
                <a:uLnTx/>
                <a:uFillTx/>
                <a:latin typeface="Candara Light" panose="020E0502030303020204" pitchFamily="34" charset="0"/>
              </a:rPr>
              <a:t> </a:t>
            </a:r>
            <a:r>
              <a:rPr lang="fr-CA" sz="2000" i="1" dirty="0">
                <a:solidFill>
                  <a:prstClr val="black"/>
                </a:solidFill>
                <a:latin typeface="Candara Light" panose="020E0502030303020204" pitchFamily="34" charset="0"/>
              </a:rPr>
              <a:t>à</a:t>
            </a: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 quand remonte le premier déchet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ndara Light"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 14" descr="Personnes ramassant du plastique">
            <a:extLst>
              <a:ext uri="{FF2B5EF4-FFF2-40B4-BE49-F238E27FC236}">
                <a16:creationId xmlns:a16="http://schemas.microsoft.com/office/drawing/2014/main" id="{A8A2EDC8-1DB1-42FD-B48D-8BE241B94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976" y="1317252"/>
            <a:ext cx="3539549" cy="2360874"/>
          </a:xfrm>
          <a:prstGeom prst="rect">
            <a:avLst/>
          </a:prstGeom>
        </p:spPr>
      </p:pic>
      <p:sp>
        <p:nvSpPr>
          <p:cNvPr id="14" name="ZoneTexte 13">
            <a:extLst>
              <a:ext uri="{FF2B5EF4-FFF2-40B4-BE49-F238E27FC236}">
                <a16:creationId xmlns:a16="http://schemas.microsoft.com/office/drawing/2014/main" id="{3156FED1-C5AB-4517-A114-9E63F1471B15}"/>
              </a:ext>
            </a:extLst>
          </p:cNvPr>
          <p:cNvSpPr txBox="1"/>
          <p:nvPr/>
        </p:nvSpPr>
        <p:spPr>
          <a:xfrm>
            <a:off x="3915846" y="284565"/>
            <a:ext cx="3512457" cy="5078313"/>
          </a:xfrm>
          <a:prstGeom prst="rect">
            <a:avLst/>
          </a:prstGeom>
          <a:noFill/>
          <a:ln w="158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1" u="none" strike="noStrike" kern="1200" cap="none" spc="0" normalizeH="0" baseline="0" noProof="0" dirty="0">
                <a:ln>
                  <a:noFill/>
                </a:ln>
                <a:solidFill>
                  <a:prstClr val="black"/>
                </a:solidFill>
                <a:effectLst/>
                <a:uLnTx/>
                <a:uFillTx/>
                <a:latin typeface="Candara Light" panose="020E0502030303020204" pitchFamily="34" charset="0"/>
              </a:rPr>
              <a:t>Explique d’où provient</a:t>
            </a:r>
            <a:r>
              <a:rPr kumimoji="0" lang="fr-CA" sz="1800" b="0" i="1" u="none" strike="noStrike" kern="1200" cap="none" spc="0" normalizeH="0" noProof="0" dirty="0">
                <a:ln>
                  <a:noFill/>
                </a:ln>
                <a:solidFill>
                  <a:prstClr val="black"/>
                </a:solidFill>
                <a:effectLst/>
                <a:uLnTx/>
                <a:uFillTx/>
                <a:latin typeface="Candara Light" panose="020E0502030303020204" pitchFamily="34" charset="0"/>
              </a:rPr>
              <a:t> les objets qui t’entourent</a:t>
            </a:r>
            <a:r>
              <a:rPr kumimoji="0" lang="fr-CA" sz="1800" b="0" i="1" u="none" strike="noStrike" kern="1200" cap="none" spc="0" normalizeH="0" baseline="0" noProof="0" dirty="0">
                <a:ln>
                  <a:noFill/>
                </a:ln>
                <a:solidFill>
                  <a:prstClr val="black"/>
                </a:solidFill>
                <a:effectLst/>
                <a:uLnTx/>
                <a:uFillTx/>
                <a:latin typeface="Candara Light" panose="020E05020303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Afficher l’image source">
            <a:extLst>
              <a:ext uri="{FF2B5EF4-FFF2-40B4-BE49-F238E27FC236}">
                <a16:creationId xmlns:a16="http://schemas.microsoft.com/office/drawing/2014/main" id="{73D1C79A-67DE-43A5-9D7C-9EA73D8D1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090" y="1351342"/>
            <a:ext cx="2560536" cy="362316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07BA0F21-1DF4-48FA-A044-98B239899FD5}"/>
              </a:ext>
            </a:extLst>
          </p:cNvPr>
          <p:cNvSpPr txBox="1"/>
          <p:nvPr/>
        </p:nvSpPr>
        <p:spPr>
          <a:xfrm>
            <a:off x="326741" y="5909568"/>
            <a:ext cx="10189880" cy="400110"/>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De quel façon nos choix personnels affectent-ils nos ressources naturelles ? Dans la façon de …</a:t>
            </a:r>
          </a:p>
        </p:txBody>
      </p:sp>
      <p:pic>
        <p:nvPicPr>
          <p:cNvPr id="1032" name="Picture 8" descr="Afficher l’image source">
            <a:extLst>
              <a:ext uri="{FF2B5EF4-FFF2-40B4-BE49-F238E27FC236}">
                <a16:creationId xmlns:a16="http://schemas.microsoft.com/office/drawing/2014/main" id="{91B1FF0B-086A-4285-A7FA-B329A191E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475" y="1586940"/>
            <a:ext cx="2757714" cy="206828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93D3A59-EA1D-4011-A128-85F9446841AF}"/>
              </a:ext>
            </a:extLst>
          </p:cNvPr>
          <p:cNvSpPr/>
          <p:nvPr/>
        </p:nvSpPr>
        <p:spPr>
          <a:xfrm>
            <a:off x="8671444" y="4026186"/>
            <a:ext cx="200420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se nourrir…</a:t>
            </a:r>
          </a:p>
        </p:txBody>
      </p:sp>
      <p:sp>
        <p:nvSpPr>
          <p:cNvPr id="24" name="Rectangle 23">
            <a:extLst>
              <a:ext uri="{FF2B5EF4-FFF2-40B4-BE49-F238E27FC236}">
                <a16:creationId xmlns:a16="http://schemas.microsoft.com/office/drawing/2014/main" id="{291B372E-F266-4534-BD75-1A6645787C4B}"/>
              </a:ext>
            </a:extLst>
          </p:cNvPr>
          <p:cNvSpPr/>
          <p:nvPr/>
        </p:nvSpPr>
        <p:spPr>
          <a:xfrm>
            <a:off x="8368301" y="4498968"/>
            <a:ext cx="171726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se vêtir…</a:t>
            </a:r>
          </a:p>
        </p:txBody>
      </p:sp>
      <p:sp>
        <p:nvSpPr>
          <p:cNvPr id="25" name="Rectangle 24">
            <a:extLst>
              <a:ext uri="{FF2B5EF4-FFF2-40B4-BE49-F238E27FC236}">
                <a16:creationId xmlns:a16="http://schemas.microsoft.com/office/drawing/2014/main" id="{B80324FA-027B-4302-B927-33AA7C1A345E}"/>
              </a:ext>
            </a:extLst>
          </p:cNvPr>
          <p:cNvSpPr/>
          <p:nvPr/>
        </p:nvSpPr>
        <p:spPr>
          <a:xfrm>
            <a:off x="9081315" y="4908864"/>
            <a:ext cx="2145139"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se déplacer</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6" name="Rectangle 25">
            <a:extLst>
              <a:ext uri="{FF2B5EF4-FFF2-40B4-BE49-F238E27FC236}">
                <a16:creationId xmlns:a16="http://schemas.microsoft.com/office/drawing/2014/main" id="{1A69721E-D60C-43EA-B3BD-A07F1C07D4AF}"/>
              </a:ext>
            </a:extLst>
          </p:cNvPr>
          <p:cNvSpPr/>
          <p:nvPr/>
        </p:nvSpPr>
        <p:spPr>
          <a:xfrm>
            <a:off x="8368301" y="5330675"/>
            <a:ext cx="188705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 dépenser</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0" name="Flèche : courbe vers le bas 19">
            <a:extLst>
              <a:ext uri="{FF2B5EF4-FFF2-40B4-BE49-F238E27FC236}">
                <a16:creationId xmlns:a16="http://schemas.microsoft.com/office/drawing/2014/main" id="{85B3AF80-7F26-44CE-9E1A-21908D3C9C2D}"/>
              </a:ext>
            </a:extLst>
          </p:cNvPr>
          <p:cNvSpPr/>
          <p:nvPr/>
        </p:nvSpPr>
        <p:spPr>
          <a:xfrm rot="16649856" flipV="1">
            <a:off x="10121913" y="4680330"/>
            <a:ext cx="2209082" cy="1195654"/>
          </a:xfrm>
          <a:prstGeom prst="curvedDownArrow">
            <a:avLst>
              <a:gd name="adj1" fmla="val 25000"/>
              <a:gd name="adj2" fmla="val 4432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65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7" grpId="0" animBg="1"/>
      <p:bldP spid="18"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857B2-EA87-1866-3338-8D8F4C18F703}"/>
              </a:ext>
            </a:extLst>
          </p:cNvPr>
          <p:cNvSpPr>
            <a:spLocks noGrp="1"/>
          </p:cNvSpPr>
          <p:nvPr>
            <p:ph type="title"/>
          </p:nvPr>
        </p:nvSpPr>
        <p:spPr>
          <a:xfrm>
            <a:off x="594194" y="2766218"/>
            <a:ext cx="10515600" cy="1325563"/>
          </a:xfrm>
        </p:spPr>
        <p:txBody>
          <a:bodyPr>
            <a:noAutofit/>
          </a:bodyPr>
          <a:lstStyle/>
          <a:p>
            <a:pPr algn="ctr"/>
            <a:r>
              <a:rPr lang="fr-CA" sz="5400" b="1" i="1" dirty="0">
                <a:solidFill>
                  <a:schemeClr val="accent1"/>
                </a:solidFill>
                <a:latin typeface="Candara Light" panose="020E0502030303020204" pitchFamily="34" charset="0"/>
              </a:rPr>
              <a:t>Atelier</a:t>
            </a:r>
            <a:br>
              <a:rPr lang="fr-CA" sz="5400" b="1" dirty="0">
                <a:solidFill>
                  <a:schemeClr val="accent1"/>
                </a:solidFill>
                <a:latin typeface="Candara Light" panose="020E0502030303020204" pitchFamily="34" charset="0"/>
              </a:rPr>
            </a:br>
            <a:r>
              <a:rPr lang="fr-CA" sz="5400" b="1" dirty="0">
                <a:solidFill>
                  <a:schemeClr val="accent1"/>
                </a:solidFill>
                <a:latin typeface="Candara Light" panose="020E0502030303020204" pitchFamily="34" charset="0"/>
              </a:rPr>
              <a:t> </a:t>
            </a:r>
            <a:br>
              <a:rPr lang="fr-CA" sz="5400" b="1" dirty="0">
                <a:solidFill>
                  <a:schemeClr val="accent1"/>
                </a:solidFill>
                <a:latin typeface="Candara Light" panose="020E0502030303020204" pitchFamily="34" charset="0"/>
              </a:rPr>
            </a:br>
            <a:r>
              <a:rPr lang="fr-CA" sz="5400" b="1" dirty="0">
                <a:solidFill>
                  <a:schemeClr val="accent1"/>
                </a:solidFill>
                <a:latin typeface="Candara Light" panose="020E0502030303020204" pitchFamily="34" charset="0"/>
              </a:rPr>
              <a:t> 2 exemples d’activités pédagogiques qui permettent de « Préparer » </a:t>
            </a:r>
            <a:br>
              <a:rPr kumimoji="0" lang="fr-CA" sz="5400" b="1" i="0" u="none" strike="noStrike" kern="1200" cap="none" spc="0" normalizeH="0" baseline="0" noProof="0" dirty="0">
                <a:ln>
                  <a:noFill/>
                </a:ln>
                <a:solidFill>
                  <a:schemeClr val="accent1"/>
                </a:solidFill>
                <a:effectLst/>
                <a:uLnTx/>
                <a:uFillTx/>
                <a:latin typeface="Candara Light" panose="020E0502030303020204" pitchFamily="34" charset="0"/>
                <a:ea typeface="+mn-ea"/>
                <a:cs typeface="+mn-cs"/>
              </a:rPr>
            </a:br>
            <a:endParaRPr lang="fr-CA" sz="5400" b="1" dirty="0">
              <a:solidFill>
                <a:schemeClr val="accent1"/>
              </a:solidFill>
            </a:endParaRPr>
          </a:p>
        </p:txBody>
      </p:sp>
    </p:spTree>
    <p:extLst>
      <p:ext uri="{BB962C8B-B14F-4D97-AF65-F5344CB8AC3E}">
        <p14:creationId xmlns:p14="http://schemas.microsoft.com/office/powerpoint/2010/main" val="1265106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cle de vie des produits Jardin BiO étic">
            <a:extLst>
              <a:ext uri="{FF2B5EF4-FFF2-40B4-BE49-F238E27FC236}">
                <a16:creationId xmlns:a16="http://schemas.microsoft.com/office/drawing/2014/main" id="{CFBA3854-90BE-D301-04C5-0E970EDAA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324" y="1027543"/>
            <a:ext cx="13255967" cy="52453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BD38623-20E6-74DC-7038-356D4FE282EA}"/>
              </a:ext>
            </a:extLst>
          </p:cNvPr>
          <p:cNvSpPr txBox="1"/>
          <p:nvPr/>
        </p:nvSpPr>
        <p:spPr>
          <a:xfrm>
            <a:off x="466873" y="1391343"/>
            <a:ext cx="6324955" cy="4647426"/>
          </a:xfrm>
          <a:prstGeom prst="rect">
            <a:avLst/>
          </a:prstGeom>
          <a:noFill/>
        </p:spPr>
        <p:txBody>
          <a:bodyPr wrap="square">
            <a:spAutoFit/>
          </a:bodyPr>
          <a:lstStyle/>
          <a:p>
            <a:r>
              <a:rPr lang="fr-CA" sz="2400" b="1" dirty="0">
                <a:solidFill>
                  <a:schemeClr val="accent1"/>
                </a:solidFill>
                <a:latin typeface="Candara Light" panose="020E0502030303020204" pitchFamily="34" charset="0"/>
              </a:rPr>
              <a:t>Présenter ce schéma et le laisser affiché:</a:t>
            </a:r>
          </a:p>
          <a:p>
            <a:endParaRPr lang="fr-CA" sz="2400" b="1" dirty="0">
              <a:solidFill>
                <a:schemeClr val="accent1"/>
              </a:solidFill>
              <a:latin typeface="Candara Light" panose="020E0502030303020204" pitchFamily="34" charset="0"/>
            </a:endParaRPr>
          </a:p>
          <a:p>
            <a:r>
              <a:rPr lang="fr-CA" sz="2400" b="1" dirty="0">
                <a:solidFill>
                  <a:schemeClr val="accent1"/>
                </a:solidFill>
                <a:latin typeface="Candara Light" panose="020E0502030303020204" pitchFamily="34" charset="0"/>
              </a:rPr>
              <a:t>Distribuer un groupe d’objets à chaque équipe:</a:t>
            </a:r>
          </a:p>
          <a:p>
            <a:r>
              <a:rPr lang="fr-CA" sz="1600" b="1" i="1" dirty="0">
                <a:solidFill>
                  <a:schemeClr val="accent1"/>
                </a:solidFill>
                <a:latin typeface="Candara Light" panose="020E0502030303020204" pitchFamily="34" charset="0"/>
              </a:rPr>
              <a:t>(Exemples d’objets à la prochaine diapo)</a:t>
            </a:r>
          </a:p>
          <a:p>
            <a:endParaRPr lang="fr-CA" sz="2400" b="1" dirty="0">
              <a:solidFill>
                <a:schemeClr val="accent1"/>
              </a:solidFill>
              <a:latin typeface="Candara Light" panose="020E0502030303020204" pitchFamily="34" charset="0"/>
            </a:endParaRPr>
          </a:p>
          <a:p>
            <a:r>
              <a:rPr lang="fr-CA" sz="2400" b="1" dirty="0">
                <a:solidFill>
                  <a:schemeClr val="accent1"/>
                </a:solidFill>
                <a:latin typeface="Candara Light" panose="020E0502030303020204" pitchFamily="34" charset="0"/>
              </a:rPr>
              <a:t>Questions à explorer:</a:t>
            </a:r>
          </a:p>
          <a:p>
            <a:r>
              <a:rPr lang="fr-CA" sz="1600" b="1" dirty="0">
                <a:solidFill>
                  <a:schemeClr val="accent1"/>
                </a:solidFill>
                <a:latin typeface="Candara Light" panose="020E0502030303020204" pitchFamily="34" charset="0"/>
              </a:rPr>
              <a:t>(Adapter selon le niveau et la matière scolaire) </a:t>
            </a:r>
          </a:p>
          <a:p>
            <a:endParaRPr lang="fr-CA" sz="2400" b="1" dirty="0">
              <a:solidFill>
                <a:schemeClr val="accent1"/>
              </a:solidFill>
              <a:latin typeface="Candara Light" panose="020E0502030303020204" pitchFamily="34" charset="0"/>
            </a:endParaRPr>
          </a:p>
          <a:p>
            <a:r>
              <a:rPr lang="fr-CA" sz="2400" b="1" dirty="0">
                <a:solidFill>
                  <a:schemeClr val="accent1"/>
                </a:solidFill>
                <a:latin typeface="Candara Light" panose="020E0502030303020204" pitchFamily="34" charset="0"/>
              </a:rPr>
              <a:t>Pour chacune des étapes:</a:t>
            </a:r>
          </a:p>
          <a:p>
            <a:pPr marL="342900" indent="-342900">
              <a:buFontTx/>
              <a:buChar char="-"/>
            </a:pPr>
            <a:r>
              <a:rPr lang="fr-CA" sz="2400" b="1" dirty="0">
                <a:solidFill>
                  <a:schemeClr val="accent1"/>
                </a:solidFill>
                <a:latin typeface="Candara Light" panose="020E0502030303020204" pitchFamily="34" charset="0"/>
              </a:rPr>
              <a:t>Décrire ce que l’on sait déjà</a:t>
            </a:r>
          </a:p>
          <a:p>
            <a:pPr marL="342900" indent="-342900">
              <a:buFontTx/>
              <a:buChar char="-"/>
            </a:pPr>
            <a:r>
              <a:rPr lang="fr-CA" sz="2400" b="1" dirty="0">
                <a:solidFill>
                  <a:schemeClr val="accent1"/>
                </a:solidFill>
                <a:latin typeface="Candara Light" panose="020E0502030303020204" pitchFamily="34" charset="0"/>
              </a:rPr>
              <a:t>Recherche un fait intéressant</a:t>
            </a:r>
          </a:p>
          <a:p>
            <a:pPr marL="342900" indent="-342900">
              <a:buFontTx/>
              <a:buChar char="-"/>
            </a:pPr>
            <a:r>
              <a:rPr lang="fr-CA" sz="2400" b="1" dirty="0">
                <a:solidFill>
                  <a:schemeClr val="accent1"/>
                </a:solidFill>
                <a:latin typeface="Candara Light" panose="020E0502030303020204" pitchFamily="34" charset="0"/>
              </a:rPr>
              <a:t>Avons-nous le contrôle sur certaines étapes ?</a:t>
            </a:r>
          </a:p>
          <a:p>
            <a:pPr marL="800100" lvl="1" indent="-342900">
              <a:buFontTx/>
              <a:buChar char="-"/>
            </a:pPr>
            <a:r>
              <a:rPr lang="fr-CA" sz="2400" b="1" dirty="0">
                <a:solidFill>
                  <a:schemeClr val="accent1"/>
                </a:solidFill>
                <a:latin typeface="Candara Light" panose="020E0502030303020204" pitchFamily="34" charset="0"/>
              </a:rPr>
              <a:t>De quelle façon? </a:t>
            </a:r>
          </a:p>
        </p:txBody>
      </p:sp>
      <p:sp>
        <p:nvSpPr>
          <p:cNvPr id="2" name="Titre 1">
            <a:extLst>
              <a:ext uri="{FF2B5EF4-FFF2-40B4-BE49-F238E27FC236}">
                <a16:creationId xmlns:a16="http://schemas.microsoft.com/office/drawing/2014/main" id="{A197CD81-7B65-4247-F091-2E6A55248B60}"/>
              </a:ext>
            </a:extLst>
          </p:cNvPr>
          <p:cNvSpPr>
            <a:spLocks noGrp="1"/>
          </p:cNvSpPr>
          <p:nvPr>
            <p:ph type="title"/>
          </p:nvPr>
        </p:nvSpPr>
        <p:spPr>
          <a:xfrm>
            <a:off x="466873" y="65780"/>
            <a:ext cx="10515600" cy="1325563"/>
          </a:xfrm>
        </p:spPr>
        <p:txBody>
          <a:bodyPr/>
          <a:lstStyle/>
          <a:p>
            <a:r>
              <a:rPr lang="fr-CA" dirty="0"/>
              <a:t>1. Analyser le cycle de vie d’un produit</a:t>
            </a:r>
          </a:p>
        </p:txBody>
      </p:sp>
    </p:spTree>
    <p:extLst>
      <p:ext uri="{BB962C8B-B14F-4D97-AF65-F5344CB8AC3E}">
        <p14:creationId xmlns:p14="http://schemas.microsoft.com/office/powerpoint/2010/main" val="40197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D7894-989E-EEE2-0668-968A56257040}"/>
              </a:ext>
            </a:extLst>
          </p:cNvPr>
          <p:cNvSpPr>
            <a:spLocks noGrp="1"/>
          </p:cNvSpPr>
          <p:nvPr>
            <p:ph type="title"/>
          </p:nvPr>
        </p:nvSpPr>
        <p:spPr/>
        <p:txBody>
          <a:bodyPr>
            <a:normAutofit/>
          </a:bodyPr>
          <a:lstStyle/>
          <a:p>
            <a:r>
              <a:rPr lang="fr-CA" sz="3600" b="1" dirty="0">
                <a:solidFill>
                  <a:schemeClr val="accent1"/>
                </a:solidFill>
                <a:latin typeface="Candara Light" panose="020E0502030303020204" pitchFamily="34" charset="0"/>
                <a:ea typeface="+mn-ea"/>
                <a:cs typeface="+mn-cs"/>
              </a:rPr>
              <a:t>Exemples d’objets à analyser:</a:t>
            </a:r>
          </a:p>
        </p:txBody>
      </p:sp>
      <p:pic>
        <p:nvPicPr>
          <p:cNvPr id="5" name="Espace réservé du contenu 4" descr="Une image contenant texte, fruit, Aliments naturels, pomme&#10;&#10;Description générée automatiquement">
            <a:extLst>
              <a:ext uri="{FF2B5EF4-FFF2-40B4-BE49-F238E27FC236}">
                <a16:creationId xmlns:a16="http://schemas.microsoft.com/office/drawing/2014/main" id="{92C8ED13-645A-CFF8-6BAF-B89C6B5E19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383" y="1756116"/>
            <a:ext cx="2357486" cy="3143000"/>
          </a:xfrm>
        </p:spPr>
      </p:pic>
      <p:pic>
        <p:nvPicPr>
          <p:cNvPr id="7" name="Image 6" descr="Une image contenant texte, Snack, nourriture, Restauration rapide&#10;&#10;Description générée automatiquement">
            <a:extLst>
              <a:ext uri="{FF2B5EF4-FFF2-40B4-BE49-F238E27FC236}">
                <a16:creationId xmlns:a16="http://schemas.microsoft.com/office/drawing/2014/main" id="{490F6CF6-1F9D-52DF-EB52-82991775B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546" y="3254768"/>
            <a:ext cx="2428824" cy="3238107"/>
          </a:xfrm>
          <a:prstGeom prst="rect">
            <a:avLst/>
          </a:prstGeom>
        </p:spPr>
      </p:pic>
      <p:pic>
        <p:nvPicPr>
          <p:cNvPr id="9" name="Image 8" descr="Une image contenant texte, affaires de toilette, lotion, crème pour la peau&#10;&#10;Description générée automatiquement">
            <a:extLst>
              <a:ext uri="{FF2B5EF4-FFF2-40B4-BE49-F238E27FC236}">
                <a16:creationId xmlns:a16="http://schemas.microsoft.com/office/drawing/2014/main" id="{293D3B69-8601-7A67-C2D8-82879A113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631" y="1756116"/>
            <a:ext cx="2509577" cy="3345768"/>
          </a:xfrm>
          <a:prstGeom prst="rect">
            <a:avLst/>
          </a:prstGeom>
        </p:spPr>
      </p:pic>
      <p:pic>
        <p:nvPicPr>
          <p:cNvPr id="11" name="Image 10" descr="Une image contenant texte, étiquette, Empaquetage et étiquetage, nourriture&#10;&#10;Description générée automatiquement">
            <a:extLst>
              <a:ext uri="{FF2B5EF4-FFF2-40B4-BE49-F238E27FC236}">
                <a16:creationId xmlns:a16="http://schemas.microsoft.com/office/drawing/2014/main" id="{CF595FDD-6056-6263-8EDB-8DA677C6E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2272" y="2875175"/>
            <a:ext cx="2713547" cy="3617700"/>
          </a:xfrm>
          <a:prstGeom prst="rect">
            <a:avLst/>
          </a:prstGeom>
        </p:spPr>
      </p:pic>
    </p:spTree>
    <p:extLst>
      <p:ext uri="{BB962C8B-B14F-4D97-AF65-F5344CB8AC3E}">
        <p14:creationId xmlns:p14="http://schemas.microsoft.com/office/powerpoint/2010/main" val="4064493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B5552-74F8-4033-8B99-07058D4C8F4E}"/>
              </a:ext>
            </a:extLst>
          </p:cNvPr>
          <p:cNvSpPr>
            <a:spLocks noGrp="1"/>
          </p:cNvSpPr>
          <p:nvPr>
            <p:ph type="title"/>
          </p:nvPr>
        </p:nvSpPr>
        <p:spPr>
          <a:xfrm>
            <a:off x="838200" y="420550"/>
            <a:ext cx="10515600" cy="1325563"/>
          </a:xfrm>
        </p:spPr>
        <p:txBody>
          <a:bodyPr/>
          <a:lstStyle/>
          <a:p>
            <a:r>
              <a:rPr lang="fr-CA" dirty="0"/>
              <a:t>2. Calculateur d’empreinte carbone</a:t>
            </a:r>
          </a:p>
        </p:txBody>
      </p:sp>
      <p:sp>
        <p:nvSpPr>
          <p:cNvPr id="3" name="Espace réservé du contenu 2">
            <a:extLst>
              <a:ext uri="{FF2B5EF4-FFF2-40B4-BE49-F238E27FC236}">
                <a16:creationId xmlns:a16="http://schemas.microsoft.com/office/drawing/2014/main" id="{F9427BF9-E298-4790-8482-1A9D6318C15E}"/>
              </a:ext>
            </a:extLst>
          </p:cNvPr>
          <p:cNvSpPr>
            <a:spLocks noGrp="1"/>
          </p:cNvSpPr>
          <p:nvPr>
            <p:ph idx="1"/>
          </p:nvPr>
        </p:nvSpPr>
        <p:spPr/>
        <p:txBody>
          <a:bodyPr/>
          <a:lstStyle/>
          <a:p>
            <a:pPr marL="0" indent="0">
              <a:buNone/>
            </a:pPr>
            <a:r>
              <a:rPr lang="fr-CA" dirty="0">
                <a:hlinkClick r:id="rId3"/>
              </a:rPr>
              <a:t>Ecological Footprint Calculator</a:t>
            </a:r>
            <a:endParaRPr lang="fr-CA" dirty="0"/>
          </a:p>
        </p:txBody>
      </p:sp>
      <p:pic>
        <p:nvPicPr>
          <p:cNvPr id="6" name="Image 5">
            <a:extLst>
              <a:ext uri="{FF2B5EF4-FFF2-40B4-BE49-F238E27FC236}">
                <a16:creationId xmlns:a16="http://schemas.microsoft.com/office/drawing/2014/main" id="{981E3E6C-D565-4F71-B03E-69568FE7261E}"/>
              </a:ext>
            </a:extLst>
          </p:cNvPr>
          <p:cNvPicPr>
            <a:picLocks noChangeAspect="1"/>
          </p:cNvPicPr>
          <p:nvPr/>
        </p:nvPicPr>
        <p:blipFill>
          <a:blip r:embed="rId4"/>
          <a:stretch>
            <a:fillRect/>
          </a:stretch>
        </p:blipFill>
        <p:spPr>
          <a:xfrm>
            <a:off x="967407" y="2458872"/>
            <a:ext cx="6426997" cy="4147336"/>
          </a:xfrm>
          <a:prstGeom prst="rect">
            <a:avLst/>
          </a:prstGeom>
        </p:spPr>
      </p:pic>
      <p:sp>
        <p:nvSpPr>
          <p:cNvPr id="4" name="ZoneTexte 3">
            <a:extLst>
              <a:ext uri="{FF2B5EF4-FFF2-40B4-BE49-F238E27FC236}">
                <a16:creationId xmlns:a16="http://schemas.microsoft.com/office/drawing/2014/main" id="{0A01B151-9076-497D-8599-65CDDF969063}"/>
              </a:ext>
            </a:extLst>
          </p:cNvPr>
          <p:cNvSpPr txBox="1"/>
          <p:nvPr/>
        </p:nvSpPr>
        <p:spPr>
          <a:xfrm>
            <a:off x="7523611" y="5959877"/>
            <a:ext cx="3962400" cy="646331"/>
          </a:xfrm>
          <a:prstGeom prst="rect">
            <a:avLst/>
          </a:prstGeom>
          <a:noFill/>
        </p:spPr>
        <p:txBody>
          <a:bodyPr wrap="square" rtlCol="0">
            <a:spAutoFit/>
          </a:bodyPr>
          <a:lstStyle/>
          <a:p>
            <a:r>
              <a:rPr lang="fr-CA" dirty="0">
                <a:latin typeface="Candara Light" panose="020E0502030303020204" pitchFamily="34" charset="0"/>
              </a:rPr>
              <a:t>Les 3 prochaines diapositives servent de support à ce calculateur. </a:t>
            </a:r>
          </a:p>
        </p:txBody>
      </p:sp>
    </p:spTree>
    <p:extLst>
      <p:ext uri="{BB962C8B-B14F-4D97-AF65-F5344CB8AC3E}">
        <p14:creationId xmlns:p14="http://schemas.microsoft.com/office/powerpoint/2010/main" val="311408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86F9B7-67E2-4178-8931-8725945934B5}"/>
              </a:ext>
            </a:extLst>
          </p:cNvPr>
          <p:cNvSpPr txBox="1"/>
          <p:nvPr/>
        </p:nvSpPr>
        <p:spPr>
          <a:xfrm>
            <a:off x="580685" y="222587"/>
            <a:ext cx="113335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black"/>
                </a:solidFill>
                <a:effectLst/>
                <a:uLnTx/>
                <a:uFillTx/>
                <a:latin typeface="Calibri" panose="020F0502020204030204"/>
                <a:ea typeface="+mn-ea"/>
                <a:cs typeface="+mn-cs"/>
              </a:rPr>
              <a:t>Changements climatiques et enjeux environnementaux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E38051AC-72D3-43D5-892F-03EB79E858FF}"/>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l="23449" t="9091" r="8673" b="1"/>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6E770AF6-D0FB-46D6-A369-3B798B8F7453}"/>
              </a:ext>
            </a:extLst>
          </p:cNvPr>
          <p:cNvSpPr txBox="1"/>
          <p:nvPr/>
        </p:nvSpPr>
        <p:spPr>
          <a:xfrm>
            <a:off x="1406629" y="780858"/>
            <a:ext cx="6845416"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rPr>
              <a:t>L’occasion d’avancer vers la réconciliation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rPr>
              <a:t>Intégrer le respect de l’environnement dans nos valeurs éducatives.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72AD3487-BD02-4A6D-98A1-462C9A6FE698}"/>
              </a:ext>
            </a:extLst>
          </p:cNvPr>
          <p:cNvPicPr>
            <a:picLocks noChangeAspect="1"/>
          </p:cNvPicPr>
          <p:nvPr/>
        </p:nvPicPr>
        <p:blipFill>
          <a:blip r:embed="rId4"/>
          <a:stretch>
            <a:fillRect/>
          </a:stretch>
        </p:blipFill>
        <p:spPr>
          <a:xfrm>
            <a:off x="1687188" y="503613"/>
            <a:ext cx="911381" cy="919073"/>
          </a:xfrm>
          <a:prstGeom prst="rect">
            <a:avLst/>
          </a:prstGeom>
        </p:spPr>
      </p:pic>
      <p:sp>
        <p:nvSpPr>
          <p:cNvPr id="11" name="ZoneTexte 10">
            <a:extLst>
              <a:ext uri="{FF2B5EF4-FFF2-40B4-BE49-F238E27FC236}">
                <a16:creationId xmlns:a16="http://schemas.microsoft.com/office/drawing/2014/main" id="{5FFA1825-4DF3-4AAE-82B5-3B30AF68B7B5}"/>
              </a:ext>
            </a:extLst>
          </p:cNvPr>
          <p:cNvSpPr txBox="1"/>
          <p:nvPr/>
        </p:nvSpPr>
        <p:spPr>
          <a:xfrm>
            <a:off x="1687188" y="4368973"/>
            <a:ext cx="1711354" cy="923330"/>
          </a:xfrm>
          <a:prstGeom prst="rect">
            <a:avLst/>
          </a:prstGeom>
          <a:no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Relations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Équilibre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Compréhension</a:t>
            </a:r>
          </a:p>
        </p:txBody>
      </p:sp>
      <p:pic>
        <p:nvPicPr>
          <p:cNvPr id="5" name="Image 4">
            <a:extLst>
              <a:ext uri="{FF2B5EF4-FFF2-40B4-BE49-F238E27FC236}">
                <a16:creationId xmlns:a16="http://schemas.microsoft.com/office/drawing/2014/main" id="{B6CDAED5-F37C-33E4-5182-B2FA614300DF}"/>
              </a:ext>
            </a:extLst>
          </p:cNvPr>
          <p:cNvPicPr>
            <a:picLocks noChangeAspect="1"/>
          </p:cNvPicPr>
          <p:nvPr/>
        </p:nvPicPr>
        <p:blipFill>
          <a:blip r:embed="rId5"/>
          <a:stretch>
            <a:fillRect/>
          </a:stretch>
        </p:blipFill>
        <p:spPr>
          <a:xfrm>
            <a:off x="3714122" y="3752618"/>
            <a:ext cx="2533326" cy="2374993"/>
          </a:xfrm>
          <a:prstGeom prst="rect">
            <a:avLst/>
          </a:prstGeom>
        </p:spPr>
      </p:pic>
      <p:sp>
        <p:nvSpPr>
          <p:cNvPr id="7" name="ZoneTexte 6">
            <a:extLst>
              <a:ext uri="{FF2B5EF4-FFF2-40B4-BE49-F238E27FC236}">
                <a16:creationId xmlns:a16="http://schemas.microsoft.com/office/drawing/2014/main" id="{E92B97F3-9D28-09F0-5C5E-AC57657DDFB6}"/>
              </a:ext>
            </a:extLst>
          </p:cNvPr>
          <p:cNvSpPr txBox="1"/>
          <p:nvPr/>
        </p:nvSpPr>
        <p:spPr>
          <a:xfrm>
            <a:off x="1752675" y="670763"/>
            <a:ext cx="6153324" cy="584775"/>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a:ln>
                  <a:noFill/>
                </a:ln>
                <a:solidFill>
                  <a:srgbClr val="4472C4"/>
                </a:solidFill>
                <a:effectLst/>
                <a:uLnTx/>
                <a:uFillTx/>
                <a:latin typeface="Candara" panose="020E0502030303020204" pitchFamily="34" charset="0"/>
                <a:ea typeface="+mn-ea"/>
                <a:cs typeface="+mn-cs"/>
              </a:rPr>
              <a:t>Perspectives autochtones</a:t>
            </a:r>
          </a:p>
        </p:txBody>
      </p:sp>
      <p:sp>
        <p:nvSpPr>
          <p:cNvPr id="9" name="ZoneTexte 8">
            <a:extLst>
              <a:ext uri="{FF2B5EF4-FFF2-40B4-BE49-F238E27FC236}">
                <a16:creationId xmlns:a16="http://schemas.microsoft.com/office/drawing/2014/main" id="{3D48D9DF-E7C3-3222-B1FF-C46F3792EEA2}"/>
              </a:ext>
            </a:extLst>
          </p:cNvPr>
          <p:cNvSpPr txBox="1"/>
          <p:nvPr/>
        </p:nvSpPr>
        <p:spPr>
          <a:xfrm>
            <a:off x="2400144" y="6247747"/>
            <a:ext cx="55058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Un travail de collaboration en relation avec un membre de nos premières nations</a:t>
            </a:r>
          </a:p>
        </p:txBody>
      </p:sp>
      <p:sp>
        <p:nvSpPr>
          <p:cNvPr id="2" name="ZoneTexte 1">
            <a:extLst>
              <a:ext uri="{FF2B5EF4-FFF2-40B4-BE49-F238E27FC236}">
                <a16:creationId xmlns:a16="http://schemas.microsoft.com/office/drawing/2014/main" id="{8716540C-1EAC-8C89-30E6-E75DD3713A3D}"/>
              </a:ext>
            </a:extLst>
          </p:cNvPr>
          <p:cNvSpPr txBox="1"/>
          <p:nvPr/>
        </p:nvSpPr>
        <p:spPr>
          <a:xfrm>
            <a:off x="6396848" y="4837275"/>
            <a:ext cx="25149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1" u="none" strike="noStrike" kern="1200" cap="none" spc="0" normalizeH="0" baseline="0" noProof="0" dirty="0">
                <a:ln>
                  <a:noFill/>
                </a:ln>
                <a:solidFill>
                  <a:srgbClr val="70AD4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Pour eux, nous ne sommes pas une partie séparée de cette TERRE, mais formons un tout avec elle »</a:t>
            </a:r>
            <a:endParaRPr kumimoji="0" lang="fr-CA" sz="1600" b="0" i="1"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68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7F30D0-C23B-4471-A06E-9CA7510C1AEA}"/>
              </a:ext>
            </a:extLst>
          </p:cNvPr>
          <p:cNvSpPr>
            <a:spLocks noGrp="1"/>
          </p:cNvSpPr>
          <p:nvPr>
            <p:ph type="title"/>
          </p:nvPr>
        </p:nvSpPr>
        <p:spPr>
          <a:xfrm>
            <a:off x="677068" y="276323"/>
            <a:ext cx="10515600" cy="1325563"/>
          </a:xfrm>
        </p:spPr>
        <p:txBody>
          <a:bodyPr>
            <a:normAutofit fontScale="90000"/>
          </a:bodyPr>
          <a:lstStyle/>
          <a:p>
            <a:r>
              <a:rPr lang="fr-CA" sz="4000" b="1" dirty="0">
                <a:solidFill>
                  <a:schemeClr val="accent1"/>
                </a:solidFill>
                <a:latin typeface="Candara Light" panose="020E0502030303020204" pitchFamily="34" charset="0"/>
                <a:ea typeface="+mn-ea"/>
                <a:cs typeface="+mn-cs"/>
              </a:rPr>
              <a:t>Conseils pour aider à répondre aux questions du calculateur de l’empreinte  carbone</a:t>
            </a:r>
            <a:br>
              <a:rPr lang="fr-CA" b="1" dirty="0">
                <a:latin typeface="Candara Light" panose="020E0502030303020204" pitchFamily="34" charset="0"/>
              </a:rPr>
            </a:br>
            <a:endParaRPr lang="fr-CA" b="1" dirty="0">
              <a:latin typeface="Candara Light" panose="020E0502030303020204" pitchFamily="34" charset="0"/>
            </a:endParaRPr>
          </a:p>
        </p:txBody>
      </p:sp>
      <p:sp>
        <p:nvSpPr>
          <p:cNvPr id="3" name="Espace réservé du contenu 2">
            <a:extLst>
              <a:ext uri="{FF2B5EF4-FFF2-40B4-BE49-F238E27FC236}">
                <a16:creationId xmlns:a16="http://schemas.microsoft.com/office/drawing/2014/main" id="{762B4370-F1DE-4A88-99C8-C8CD10D922AA}"/>
              </a:ext>
            </a:extLst>
          </p:cNvPr>
          <p:cNvSpPr>
            <a:spLocks noGrp="1"/>
          </p:cNvSpPr>
          <p:nvPr>
            <p:ph idx="1"/>
          </p:nvPr>
        </p:nvSpPr>
        <p:spPr>
          <a:xfrm>
            <a:off x="677068" y="1557131"/>
            <a:ext cx="10515600" cy="5300869"/>
          </a:xfrm>
        </p:spPr>
        <p:txBody>
          <a:bodyPr>
            <a:normAutofit lnSpcReduction="10000"/>
          </a:bodyPr>
          <a:lstStyle/>
          <a:p>
            <a:r>
              <a:rPr lang="fr-CA" dirty="0">
                <a:latin typeface="Candara Light" panose="020E0502030303020204" pitchFamily="34" charset="0"/>
              </a:rPr>
              <a:t>Une fois sur le site </a:t>
            </a:r>
            <a:r>
              <a:rPr lang="fr-CA" dirty="0" err="1">
                <a:latin typeface="Candara Light" panose="020E0502030303020204" pitchFamily="34" charset="0"/>
                <a:hlinkClick r:id="rId3"/>
              </a:rPr>
              <a:t>Ecological</a:t>
            </a:r>
            <a:r>
              <a:rPr lang="fr-CA" dirty="0">
                <a:latin typeface="Candara Light" panose="020E0502030303020204" pitchFamily="34" charset="0"/>
                <a:hlinkClick r:id="rId3"/>
              </a:rPr>
              <a:t> </a:t>
            </a:r>
            <a:r>
              <a:rPr lang="fr-CA" dirty="0" err="1">
                <a:latin typeface="Candara Light" panose="020E0502030303020204" pitchFamily="34" charset="0"/>
                <a:hlinkClick r:id="rId3"/>
              </a:rPr>
              <a:t>Footprint</a:t>
            </a:r>
            <a:r>
              <a:rPr lang="fr-CA" dirty="0">
                <a:latin typeface="Candara Light" panose="020E0502030303020204" pitchFamily="34" charset="0"/>
                <a:hlinkClick r:id="rId3"/>
              </a:rPr>
              <a:t> </a:t>
            </a:r>
            <a:r>
              <a:rPr lang="fr-CA" dirty="0" err="1">
                <a:latin typeface="Candara Light" panose="020E0502030303020204" pitchFamily="34" charset="0"/>
                <a:hlinkClick r:id="rId3"/>
              </a:rPr>
              <a:t>Calculator</a:t>
            </a:r>
            <a:r>
              <a:rPr lang="fr-CA" dirty="0">
                <a:latin typeface="Candara Light" panose="020E0502030303020204" pitchFamily="34" charset="0"/>
              </a:rPr>
              <a:t>, fermer la première fenêtre et ensuite changer le langage en haut à droite.</a:t>
            </a:r>
          </a:p>
          <a:p>
            <a:endParaRPr lang="fr-CA" dirty="0">
              <a:latin typeface="Candara Light" panose="020E0502030303020204" pitchFamily="34" charset="0"/>
            </a:endParaRPr>
          </a:p>
          <a:p>
            <a:r>
              <a:rPr lang="fr-CA" dirty="0">
                <a:latin typeface="Candara Light" panose="020E0502030303020204" pitchFamily="34" charset="0"/>
              </a:rPr>
              <a:t>Cliquer sur « Faites le premier pas ».</a:t>
            </a:r>
          </a:p>
          <a:p>
            <a:endParaRPr lang="fr-CA" dirty="0">
              <a:latin typeface="Candara Light" panose="020E0502030303020204" pitchFamily="34" charset="0"/>
            </a:endParaRPr>
          </a:p>
          <a:p>
            <a:pPr marL="0" indent="0">
              <a:buNone/>
            </a:pPr>
            <a:r>
              <a:rPr lang="fr-CA" u="sng" dirty="0">
                <a:latin typeface="Candara Light" panose="020E0502030303020204" pitchFamily="34" charset="0"/>
              </a:rPr>
              <a:t>Voici quelques conseils pour répondre aux questions</a:t>
            </a:r>
            <a:r>
              <a:rPr lang="fr-CA" dirty="0">
                <a:latin typeface="Candara Light" panose="020E0502030303020204" pitchFamily="34" charset="0"/>
              </a:rPr>
              <a:t> </a:t>
            </a:r>
          </a:p>
          <a:p>
            <a:pPr marL="0" indent="0">
              <a:buNone/>
            </a:pPr>
            <a:r>
              <a:rPr lang="fr-CA" sz="1900" dirty="0">
                <a:latin typeface="Candara Light" panose="020E0502030303020204" pitchFamily="34" charset="0"/>
              </a:rPr>
              <a:t>Le calculateur est construit de sorte que si vous ne connaissez pas la réponse, vous n’avez qu’à glisser à peu près où vous croyez.  Sinon, choisir « moyen ». Si vous voulez être plus précis, voici des conseils:</a:t>
            </a:r>
          </a:p>
          <a:p>
            <a:pPr marL="0" indent="0">
              <a:buNone/>
            </a:pPr>
            <a:endParaRPr lang="fr-CA" sz="900" dirty="0">
              <a:latin typeface="Candara Light" panose="020E0502030303020204" pitchFamily="34" charset="0"/>
            </a:endParaRPr>
          </a:p>
          <a:p>
            <a:r>
              <a:rPr lang="fr-CA" dirty="0">
                <a:latin typeface="Candara Light" panose="020E0502030303020204" pitchFamily="34" charset="0"/>
              </a:rPr>
              <a:t>Une nourriture local est considérée à 300 km et moins </a:t>
            </a:r>
          </a:p>
          <a:p>
            <a:pPr marL="457200" lvl="1" indent="0">
              <a:buNone/>
            </a:pPr>
            <a:r>
              <a:rPr lang="fr-CA" sz="2000" dirty="0">
                <a:latin typeface="Candara Light" panose="020E0502030303020204" pitchFamily="34" charset="0"/>
              </a:rPr>
              <a:t>(C’est-à-dire, environ à l’intérieur du Nouveau-Brunswick)</a:t>
            </a:r>
          </a:p>
          <a:p>
            <a:pPr marL="457200" lvl="1" indent="0">
              <a:buNone/>
            </a:pPr>
            <a:endParaRPr lang="fr-CA" sz="2000" dirty="0">
              <a:latin typeface="Candara Light" panose="020E0502030303020204" pitchFamily="34" charset="0"/>
            </a:endParaRPr>
          </a:p>
          <a:p>
            <a:r>
              <a:rPr lang="fr-CA" dirty="0">
                <a:latin typeface="Candara Light" panose="020E0502030303020204" pitchFamily="34" charset="0"/>
              </a:rPr>
              <a:t>Choisir une seule résidence pour l’exercice.</a:t>
            </a:r>
          </a:p>
          <a:p>
            <a:pPr lvl="1"/>
            <a:endParaRPr lang="fr-CA" dirty="0"/>
          </a:p>
          <a:p>
            <a:endParaRPr lang="fr-CA" dirty="0"/>
          </a:p>
        </p:txBody>
      </p:sp>
      <p:pic>
        <p:nvPicPr>
          <p:cNvPr id="8" name="Image 7">
            <a:extLst>
              <a:ext uri="{FF2B5EF4-FFF2-40B4-BE49-F238E27FC236}">
                <a16:creationId xmlns:a16="http://schemas.microsoft.com/office/drawing/2014/main" id="{7E69AF0F-8B21-C6F6-98CB-03EC9CC7DBFB}"/>
              </a:ext>
            </a:extLst>
          </p:cNvPr>
          <p:cNvPicPr>
            <a:picLocks noChangeAspect="1"/>
          </p:cNvPicPr>
          <p:nvPr/>
        </p:nvPicPr>
        <p:blipFill>
          <a:blip r:embed="rId4"/>
          <a:stretch>
            <a:fillRect/>
          </a:stretch>
        </p:blipFill>
        <p:spPr>
          <a:xfrm>
            <a:off x="6589900" y="2583463"/>
            <a:ext cx="1822580" cy="962135"/>
          </a:xfrm>
          <a:prstGeom prst="rect">
            <a:avLst/>
          </a:prstGeom>
        </p:spPr>
      </p:pic>
    </p:spTree>
    <p:extLst>
      <p:ext uri="{BB962C8B-B14F-4D97-AF65-F5344CB8AC3E}">
        <p14:creationId xmlns:p14="http://schemas.microsoft.com/office/powerpoint/2010/main" val="83393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EA358-B3C4-42B6-9E8A-4B0040AA963E}"/>
              </a:ext>
            </a:extLst>
          </p:cNvPr>
          <p:cNvSpPr>
            <a:spLocks noGrp="1"/>
          </p:cNvSpPr>
          <p:nvPr>
            <p:ph type="title"/>
          </p:nvPr>
        </p:nvSpPr>
        <p:spPr>
          <a:xfrm>
            <a:off x="588389" y="261151"/>
            <a:ext cx="11603611" cy="1624816"/>
          </a:xfrm>
        </p:spPr>
        <p:txBody>
          <a:bodyPr>
            <a:normAutofit fontScale="90000"/>
          </a:bodyPr>
          <a:lstStyle/>
          <a:p>
            <a:pPr>
              <a:lnSpc>
                <a:spcPct val="100000"/>
              </a:lnSpc>
            </a:pPr>
            <a:r>
              <a:rPr lang="fr-CA" dirty="0">
                <a:latin typeface="Candara Light" panose="020E0502030303020204" pitchFamily="34" charset="0"/>
              </a:rPr>
              <a:t>Exemples pour estimer la superficie d’une résidence</a:t>
            </a:r>
            <a:br>
              <a:rPr lang="fr-CA" dirty="0">
                <a:latin typeface="Candara Light" panose="020E0502030303020204" pitchFamily="34" charset="0"/>
              </a:rPr>
            </a:br>
            <a:r>
              <a:rPr lang="fr-CA" sz="2000" dirty="0">
                <a:latin typeface="Candara Light" panose="020E0502030303020204" pitchFamily="34" charset="0"/>
              </a:rPr>
              <a:t>Le but est de prendre conscience de l’impact de la superficie d’une résidence sur notre consommation d’énergie. (Fabrication, entretient et utilisation quotidienne) </a:t>
            </a:r>
            <a:br>
              <a:rPr lang="fr-CA" sz="2000" dirty="0">
                <a:latin typeface="Candara Light" panose="020E0502030303020204" pitchFamily="34" charset="0"/>
              </a:rPr>
            </a:br>
            <a:r>
              <a:rPr lang="fr-CA" sz="2000" dirty="0">
                <a:latin typeface="Candara Light" panose="020E0502030303020204" pitchFamily="34" charset="0"/>
              </a:rPr>
              <a:t>Cette exercice influencera peut-être les décisions futurs de nos apprenants dans leur projet de vie et de carrière.</a:t>
            </a:r>
            <a:br>
              <a:rPr lang="fr-CA" sz="2000" dirty="0">
                <a:latin typeface="Candara Light" panose="020E0502030303020204" pitchFamily="34" charset="0"/>
              </a:rPr>
            </a:br>
            <a:br>
              <a:rPr lang="fr-CA" sz="2000" dirty="0">
                <a:latin typeface="Candara Light" panose="020E0502030303020204" pitchFamily="34" charset="0"/>
              </a:rPr>
            </a:br>
            <a:r>
              <a:rPr lang="fr-CA" sz="1600" i="1" dirty="0">
                <a:latin typeface="Candara Light" panose="020E0502030303020204" pitchFamily="34" charset="0"/>
              </a:rPr>
              <a:t>Selon les paramètres du calculateur:</a:t>
            </a:r>
          </a:p>
        </p:txBody>
      </p:sp>
      <p:pic>
        <p:nvPicPr>
          <p:cNvPr id="4" name="Image 3">
            <a:extLst>
              <a:ext uri="{FF2B5EF4-FFF2-40B4-BE49-F238E27FC236}">
                <a16:creationId xmlns:a16="http://schemas.microsoft.com/office/drawing/2014/main" id="{F9492981-474C-4A45-9401-4CC67A85F89B}"/>
              </a:ext>
            </a:extLst>
          </p:cNvPr>
          <p:cNvPicPr>
            <a:picLocks noChangeAspect="1"/>
          </p:cNvPicPr>
          <p:nvPr/>
        </p:nvPicPr>
        <p:blipFill>
          <a:blip r:embed="rId3"/>
          <a:stretch>
            <a:fillRect/>
          </a:stretch>
        </p:blipFill>
        <p:spPr>
          <a:xfrm>
            <a:off x="6473424" y="2349966"/>
            <a:ext cx="3158012" cy="1773750"/>
          </a:xfrm>
          <a:prstGeom prst="rect">
            <a:avLst/>
          </a:prstGeom>
        </p:spPr>
      </p:pic>
      <p:sp>
        <p:nvSpPr>
          <p:cNvPr id="5" name="Espace réservé du contenu 2">
            <a:extLst>
              <a:ext uri="{FF2B5EF4-FFF2-40B4-BE49-F238E27FC236}">
                <a16:creationId xmlns:a16="http://schemas.microsoft.com/office/drawing/2014/main" id="{202B015D-71E9-40B5-96C4-96CCCB6CA943}"/>
              </a:ext>
            </a:extLst>
          </p:cNvPr>
          <p:cNvSpPr txBox="1">
            <a:spLocks/>
          </p:cNvSpPr>
          <p:nvPr/>
        </p:nvSpPr>
        <p:spPr>
          <a:xfrm>
            <a:off x="9969991" y="3422591"/>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Moyenne</a:t>
            </a:r>
          </a:p>
          <a:p>
            <a:pPr marL="0" indent="0">
              <a:buFont typeface="Arial" panose="020B0604020202020204" pitchFamily="34" charset="0"/>
              <a:buNone/>
            </a:pPr>
            <a:r>
              <a:rPr lang="fr-CA" sz="2000" dirty="0">
                <a:latin typeface="Candara Light" panose="020E0502030303020204" pitchFamily="34" charset="0"/>
              </a:rPr>
              <a:t>Environ 1200 pi</a:t>
            </a:r>
            <a:r>
              <a:rPr lang="fr-CA" sz="2000" baseline="30000" dirty="0">
                <a:latin typeface="Candara Light" panose="020E0502030303020204" pitchFamily="34" charset="0"/>
              </a:rPr>
              <a:t>2</a:t>
            </a:r>
            <a:endParaRPr lang="fr-CA" sz="2000" dirty="0">
              <a:latin typeface="Candara Light" panose="020E0502030303020204" pitchFamily="34" charset="0"/>
            </a:endParaRPr>
          </a:p>
        </p:txBody>
      </p:sp>
      <p:pic>
        <p:nvPicPr>
          <p:cNvPr id="9" name="Image 8">
            <a:extLst>
              <a:ext uri="{FF2B5EF4-FFF2-40B4-BE49-F238E27FC236}">
                <a16:creationId xmlns:a16="http://schemas.microsoft.com/office/drawing/2014/main" id="{4CBE1752-9069-4362-BF1E-26B641975A7B}"/>
              </a:ext>
            </a:extLst>
          </p:cNvPr>
          <p:cNvPicPr>
            <a:picLocks noChangeAspect="1"/>
          </p:cNvPicPr>
          <p:nvPr/>
        </p:nvPicPr>
        <p:blipFill>
          <a:blip r:embed="rId4"/>
          <a:stretch>
            <a:fillRect/>
          </a:stretch>
        </p:blipFill>
        <p:spPr>
          <a:xfrm>
            <a:off x="593292" y="4799676"/>
            <a:ext cx="3158013" cy="1554309"/>
          </a:xfrm>
          <a:prstGeom prst="rect">
            <a:avLst/>
          </a:prstGeom>
        </p:spPr>
      </p:pic>
      <p:sp>
        <p:nvSpPr>
          <p:cNvPr id="10" name="Espace réservé du contenu 2">
            <a:extLst>
              <a:ext uri="{FF2B5EF4-FFF2-40B4-BE49-F238E27FC236}">
                <a16:creationId xmlns:a16="http://schemas.microsoft.com/office/drawing/2014/main" id="{50B22211-E70F-4F6D-ADF4-BEF75711EB15}"/>
              </a:ext>
            </a:extLst>
          </p:cNvPr>
          <p:cNvSpPr txBox="1">
            <a:spLocks/>
          </p:cNvSpPr>
          <p:nvPr/>
        </p:nvSpPr>
        <p:spPr>
          <a:xfrm>
            <a:off x="3814768" y="5590350"/>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Grande</a:t>
            </a:r>
          </a:p>
          <a:p>
            <a:pPr marL="0" indent="0">
              <a:buFont typeface="Arial" panose="020B0604020202020204" pitchFamily="34" charset="0"/>
              <a:buNone/>
            </a:pPr>
            <a:r>
              <a:rPr lang="fr-CA" sz="2000" dirty="0">
                <a:latin typeface="Candara Light" panose="020E0502030303020204" pitchFamily="34" charset="0"/>
              </a:rPr>
              <a:t>Environ 2000 pi</a:t>
            </a:r>
            <a:r>
              <a:rPr lang="fr-CA" sz="2000" baseline="30000" dirty="0">
                <a:latin typeface="Candara Light" panose="020E0502030303020204" pitchFamily="34" charset="0"/>
              </a:rPr>
              <a:t>2</a:t>
            </a:r>
            <a:endParaRPr lang="fr-CA" sz="2000" dirty="0">
              <a:latin typeface="Candara Light" panose="020E0502030303020204" pitchFamily="34" charset="0"/>
            </a:endParaRPr>
          </a:p>
        </p:txBody>
      </p:sp>
      <p:sp>
        <p:nvSpPr>
          <p:cNvPr id="13" name="Espace réservé du contenu 2">
            <a:extLst>
              <a:ext uri="{FF2B5EF4-FFF2-40B4-BE49-F238E27FC236}">
                <a16:creationId xmlns:a16="http://schemas.microsoft.com/office/drawing/2014/main" id="{41C209F1-8D77-4FAE-9CC0-0FD84714EDF4}"/>
              </a:ext>
            </a:extLst>
          </p:cNvPr>
          <p:cNvSpPr txBox="1">
            <a:spLocks/>
          </p:cNvSpPr>
          <p:nvPr/>
        </p:nvSpPr>
        <p:spPr>
          <a:xfrm>
            <a:off x="9969991" y="5590350"/>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Immense</a:t>
            </a:r>
          </a:p>
          <a:p>
            <a:pPr marL="0" indent="0">
              <a:buFont typeface="Arial" panose="020B0604020202020204" pitchFamily="34" charset="0"/>
              <a:buNone/>
            </a:pPr>
            <a:r>
              <a:rPr lang="fr-CA" sz="2000" dirty="0">
                <a:latin typeface="Candara Light" panose="020E0502030303020204" pitchFamily="34" charset="0"/>
              </a:rPr>
              <a:t>Environ 5000 pi</a:t>
            </a:r>
            <a:r>
              <a:rPr lang="fr-CA" sz="2000" baseline="30000" dirty="0">
                <a:latin typeface="Candara Light" panose="020E0502030303020204" pitchFamily="34" charset="0"/>
              </a:rPr>
              <a:t>2</a:t>
            </a:r>
            <a:endParaRPr lang="fr-CA" sz="2000" dirty="0">
              <a:latin typeface="Candara Light" panose="020E0502030303020204" pitchFamily="34" charset="0"/>
            </a:endParaRPr>
          </a:p>
        </p:txBody>
      </p:sp>
      <p:pic>
        <p:nvPicPr>
          <p:cNvPr id="15" name="Image 14">
            <a:extLst>
              <a:ext uri="{FF2B5EF4-FFF2-40B4-BE49-F238E27FC236}">
                <a16:creationId xmlns:a16="http://schemas.microsoft.com/office/drawing/2014/main" id="{DD9560D1-096D-41C5-A565-D8870E21C9D3}"/>
              </a:ext>
            </a:extLst>
          </p:cNvPr>
          <p:cNvPicPr>
            <a:picLocks noChangeAspect="1"/>
          </p:cNvPicPr>
          <p:nvPr/>
        </p:nvPicPr>
        <p:blipFill>
          <a:blip r:embed="rId5"/>
          <a:stretch>
            <a:fillRect/>
          </a:stretch>
        </p:blipFill>
        <p:spPr>
          <a:xfrm>
            <a:off x="6096000" y="4492240"/>
            <a:ext cx="3742257" cy="1861745"/>
          </a:xfrm>
          <a:prstGeom prst="rect">
            <a:avLst/>
          </a:prstGeom>
        </p:spPr>
      </p:pic>
      <p:sp>
        <p:nvSpPr>
          <p:cNvPr id="16" name="Espace réservé du contenu 2">
            <a:extLst>
              <a:ext uri="{FF2B5EF4-FFF2-40B4-BE49-F238E27FC236}">
                <a16:creationId xmlns:a16="http://schemas.microsoft.com/office/drawing/2014/main" id="{543466C0-7D3E-41BE-B7EF-0715CFAC64FD}"/>
              </a:ext>
            </a:extLst>
          </p:cNvPr>
          <p:cNvSpPr txBox="1">
            <a:spLocks/>
          </p:cNvSpPr>
          <p:nvPr/>
        </p:nvSpPr>
        <p:spPr>
          <a:xfrm>
            <a:off x="3646938" y="3365475"/>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Modeste</a:t>
            </a:r>
          </a:p>
          <a:p>
            <a:pPr marL="0" indent="0">
              <a:buFont typeface="Arial" panose="020B0604020202020204" pitchFamily="34" charset="0"/>
              <a:buNone/>
            </a:pPr>
            <a:r>
              <a:rPr lang="fr-CA" sz="2000" dirty="0">
                <a:latin typeface="Candara Light" panose="020E0502030303020204" pitchFamily="34" charset="0"/>
              </a:rPr>
              <a:t>Environ 600 pi</a:t>
            </a:r>
            <a:r>
              <a:rPr lang="fr-CA" sz="2000" baseline="30000" dirty="0">
                <a:latin typeface="Candara Light" panose="020E0502030303020204" pitchFamily="34" charset="0"/>
              </a:rPr>
              <a:t>2</a:t>
            </a:r>
          </a:p>
        </p:txBody>
      </p:sp>
      <p:pic>
        <p:nvPicPr>
          <p:cNvPr id="18" name="Image 17">
            <a:extLst>
              <a:ext uri="{FF2B5EF4-FFF2-40B4-BE49-F238E27FC236}">
                <a16:creationId xmlns:a16="http://schemas.microsoft.com/office/drawing/2014/main" id="{2A58E131-DB96-4144-A0D2-82648FABD99A}"/>
              </a:ext>
            </a:extLst>
          </p:cNvPr>
          <p:cNvPicPr>
            <a:picLocks noChangeAspect="1"/>
          </p:cNvPicPr>
          <p:nvPr/>
        </p:nvPicPr>
        <p:blipFill>
          <a:blip r:embed="rId6"/>
          <a:stretch>
            <a:fillRect/>
          </a:stretch>
        </p:blipFill>
        <p:spPr>
          <a:xfrm>
            <a:off x="593292" y="2193083"/>
            <a:ext cx="3041297" cy="1868905"/>
          </a:xfrm>
          <a:prstGeom prst="rect">
            <a:avLst/>
          </a:prstGeom>
        </p:spPr>
      </p:pic>
    </p:spTree>
    <p:extLst>
      <p:ext uri="{BB962C8B-B14F-4D97-AF65-F5344CB8AC3E}">
        <p14:creationId xmlns:p14="http://schemas.microsoft.com/office/powerpoint/2010/main" val="43519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2F4C3-BCEA-4A96-B8FE-5F0BE449F96C}"/>
              </a:ext>
            </a:extLst>
          </p:cNvPr>
          <p:cNvSpPr>
            <a:spLocks noGrp="1"/>
          </p:cNvSpPr>
          <p:nvPr>
            <p:ph type="title"/>
          </p:nvPr>
        </p:nvSpPr>
        <p:spPr>
          <a:xfrm>
            <a:off x="838200" y="378378"/>
            <a:ext cx="10515600" cy="1325563"/>
          </a:xfrm>
        </p:spPr>
        <p:txBody>
          <a:bodyPr>
            <a:normAutofit fontScale="90000"/>
          </a:bodyPr>
          <a:lstStyle/>
          <a:p>
            <a:r>
              <a:rPr lang="fr-CA" sz="3200" dirty="0">
                <a:latin typeface="Candara Light" panose="020E0502030303020204" pitchFamily="34" charset="0"/>
              </a:rPr>
              <a:t>D’autres conseils pour aider à répondre aux questions du calculateur carbone:</a:t>
            </a:r>
            <a:br>
              <a:rPr lang="fr-CA" sz="3200" dirty="0">
                <a:latin typeface="Candara Light" panose="020E0502030303020204" pitchFamily="34" charset="0"/>
              </a:rPr>
            </a:br>
            <a:br>
              <a:rPr lang="fr-CA" sz="3200" dirty="0">
                <a:latin typeface="Candara Light" panose="020E0502030303020204" pitchFamily="34" charset="0"/>
              </a:rPr>
            </a:br>
            <a:r>
              <a:rPr lang="fr-CA" sz="2200" b="1" i="1" dirty="0">
                <a:latin typeface="Candara Light" panose="020E0502030303020204" pitchFamily="34" charset="0"/>
              </a:rPr>
              <a:t>Ces données sont très approximatives.</a:t>
            </a:r>
            <a:r>
              <a:rPr lang="fr-CA" sz="3200" dirty="0">
                <a:latin typeface="Candara Light" panose="020E0502030303020204" pitchFamily="34" charset="0"/>
              </a:rPr>
              <a:t> </a:t>
            </a:r>
          </a:p>
        </p:txBody>
      </p:sp>
      <p:sp>
        <p:nvSpPr>
          <p:cNvPr id="3" name="Espace réservé du contenu 2">
            <a:extLst>
              <a:ext uri="{FF2B5EF4-FFF2-40B4-BE49-F238E27FC236}">
                <a16:creationId xmlns:a16="http://schemas.microsoft.com/office/drawing/2014/main" id="{EB473A99-20DF-4F16-A462-F92A9E987992}"/>
              </a:ext>
            </a:extLst>
          </p:cNvPr>
          <p:cNvSpPr>
            <a:spLocks noGrp="1"/>
          </p:cNvSpPr>
          <p:nvPr>
            <p:ph idx="1"/>
          </p:nvPr>
        </p:nvSpPr>
        <p:spPr>
          <a:xfrm>
            <a:off x="243281" y="1992919"/>
            <a:ext cx="11305198" cy="4351338"/>
          </a:xfrm>
        </p:spPr>
        <p:txBody>
          <a:bodyPr>
            <a:normAutofit lnSpcReduction="10000"/>
          </a:bodyPr>
          <a:lstStyle/>
          <a:p>
            <a:pPr lvl="1"/>
            <a:r>
              <a:rPr lang="fr-CA" dirty="0">
                <a:latin typeface="Candara Light" panose="020E0502030303020204" pitchFamily="34" charset="0"/>
              </a:rPr>
              <a:t>L’efficacité énergétique: choisir « moyenne » si vous ne connaissez pas les détails.</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Ici l’électricité produite par Énergie NB est d’environ 28% (2020) de sources renouvelables.</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Une voiture qui roule 15 minutes matin et soir, parcours environ 200 km par semaine.</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Une voiture très économique consomme environ 5 Litre au 100km, tandis qu’un camion, environ 12 Litre au 100km.</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Halifax-Floride = Environ 4h de vol</a:t>
            </a:r>
          </a:p>
          <a:p>
            <a:endParaRPr lang="fr-CA" dirty="0"/>
          </a:p>
        </p:txBody>
      </p:sp>
    </p:spTree>
    <p:extLst>
      <p:ext uri="{BB962C8B-B14F-4D97-AF65-F5344CB8AC3E}">
        <p14:creationId xmlns:p14="http://schemas.microsoft.com/office/powerpoint/2010/main" val="164578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r l’image source">
            <a:extLst>
              <a:ext uri="{FF2B5EF4-FFF2-40B4-BE49-F238E27FC236}">
                <a16:creationId xmlns:a16="http://schemas.microsoft.com/office/drawing/2014/main" id="{D4700E37-A688-42A2-AED2-9BDBEC1F3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520113"/>
            <a:ext cx="9848850" cy="518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73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617844" y="1821775"/>
            <a:ext cx="666527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rPr>
              <a:t> Autres Ressources et</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5400" b="1" dirty="0">
                <a:solidFill>
                  <a:prstClr val="black"/>
                </a:solidFill>
                <a:latin typeface="Candara Light" panose="020E0502030303020204" pitchFamily="34" charset="0"/>
              </a:rPr>
              <a:t>Outils pédagogiques à:</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dirty="0">
              <a:hlinkClick r:id="rId6"/>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dirty="0">
                <a:hlinkClick r:id="rId6"/>
              </a:rPr>
              <a:t>2023-05-19_Guide-dengagement.pdf (allumezletincelle.ca)</a:t>
            </a:r>
            <a:endParaRPr kumimoji="0" lang="fr-CA" b="1" i="0" u="none" strike="noStrike" kern="1200" cap="none" spc="0" normalizeH="0" baseline="0" noProof="0" dirty="0">
              <a:ln>
                <a:noFill/>
              </a:ln>
              <a:solidFill>
                <a:prstClr val="black"/>
              </a:solidFill>
              <a:effectLst/>
              <a:uLnTx/>
              <a:uFillTx/>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626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8FD3757B-090E-48E7-AADF-E3933ABB6D7B}"/>
              </a:ext>
            </a:extLst>
          </p:cNvPr>
          <p:cNvSpPr txBox="1"/>
          <p:nvPr/>
        </p:nvSpPr>
        <p:spPr>
          <a:xfrm>
            <a:off x="592098" y="1448896"/>
            <a:ext cx="10389938" cy="544764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fr-CA" sz="1400" dirty="0">
                <a:latin typeface="+mj-lt"/>
              </a:rPr>
              <a:t>Berruyer, O. (2013) Source, NASA. </a:t>
            </a:r>
            <a:r>
              <a:rPr lang="fr-CA" sz="1400" b="1" dirty="0">
                <a:latin typeface="+mj-lt"/>
              </a:rPr>
              <a:t>Climat: Le réchauffement climatique global</a:t>
            </a:r>
            <a:r>
              <a:rPr lang="fr-CA" sz="1400" dirty="0">
                <a:latin typeface="+mj-lt"/>
              </a:rPr>
              <a:t>. </a:t>
            </a:r>
            <a:r>
              <a:rPr lang="fr-CA" sz="1400" dirty="0">
                <a:latin typeface="+mj-lt"/>
                <a:hlinkClick r:id="rId4"/>
              </a:rPr>
              <a:t>https://www.les-crises.fr/climat-6-rechauffement-global/</a:t>
            </a:r>
            <a:endParaRPr lang="fr-CA" sz="1400" dirty="0">
              <a:latin typeface="+mj-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400" dirty="0">
              <a:latin typeface="+mj-lt"/>
            </a:endParaRPr>
          </a:p>
          <a:p>
            <a:pPr>
              <a:lnSpc>
                <a:spcPct val="120000"/>
              </a:lnSpc>
            </a:pPr>
            <a:r>
              <a:rPr lang="fr-CA" sz="1400" dirty="0" err="1">
                <a:latin typeface="+mj-lt"/>
              </a:rPr>
              <a:t>Bokashi</a:t>
            </a:r>
            <a:r>
              <a:rPr lang="fr-CA" sz="1400" dirty="0">
                <a:latin typeface="+mj-lt"/>
              </a:rPr>
              <a:t> compost.  </a:t>
            </a:r>
            <a:r>
              <a:rPr lang="fr-CA" sz="1400" dirty="0" err="1">
                <a:latin typeface="+mj-lt"/>
              </a:rPr>
              <a:t>From</a:t>
            </a:r>
            <a:r>
              <a:rPr lang="fr-CA" sz="1400" dirty="0">
                <a:latin typeface="+mj-lt"/>
              </a:rPr>
              <a:t> </a:t>
            </a:r>
            <a:r>
              <a:rPr lang="fr-CA" sz="1400" dirty="0" err="1">
                <a:latin typeface="+mj-lt"/>
              </a:rPr>
              <a:t>food</a:t>
            </a:r>
            <a:r>
              <a:rPr lang="fr-CA" sz="1400" dirty="0">
                <a:latin typeface="+mj-lt"/>
              </a:rPr>
              <a:t>, to </a:t>
            </a:r>
            <a:r>
              <a:rPr lang="fr-CA" sz="1400" dirty="0" err="1">
                <a:latin typeface="+mj-lt"/>
              </a:rPr>
              <a:t>soil</a:t>
            </a:r>
            <a:r>
              <a:rPr lang="fr-CA" sz="1400" dirty="0">
                <a:latin typeface="+mj-lt"/>
              </a:rPr>
              <a:t>, to </a:t>
            </a:r>
            <a:r>
              <a:rPr lang="fr-CA" sz="1400" dirty="0" err="1">
                <a:latin typeface="+mj-lt"/>
              </a:rPr>
              <a:t>food</a:t>
            </a:r>
            <a:r>
              <a:rPr lang="fr-CA" sz="1400" dirty="0">
                <a:latin typeface="+mj-lt"/>
              </a:rPr>
              <a:t> (2018) . </a:t>
            </a:r>
            <a:r>
              <a:rPr lang="fr-CA" sz="1400" b="1" dirty="0">
                <a:latin typeface="+mj-lt"/>
              </a:rPr>
              <a:t>Matière Organique et cycle du carbone: Enterrons-le (à nouveau)! </a:t>
            </a:r>
          </a:p>
          <a:p>
            <a:pPr>
              <a:lnSpc>
                <a:spcPct val="120000"/>
              </a:lnSpc>
            </a:pPr>
            <a:r>
              <a:rPr lang="fr-CA" sz="1400" dirty="0">
                <a:latin typeface="+mj-lt"/>
                <a:hlinkClick r:id="rId5"/>
              </a:rPr>
              <a:t>Matière Organique et cycle du carbone : enterrons-le (à nouveau) ! - </a:t>
            </a:r>
            <a:r>
              <a:rPr lang="fr-CA" sz="1400" dirty="0" err="1">
                <a:latin typeface="+mj-lt"/>
                <a:hlinkClick r:id="rId5"/>
              </a:rPr>
              <a:t>Bokashi</a:t>
            </a:r>
            <a:r>
              <a:rPr lang="fr-CA" sz="1400" dirty="0">
                <a:latin typeface="+mj-lt"/>
                <a:hlinkClick r:id="rId5"/>
              </a:rPr>
              <a:t> Compost</a:t>
            </a:r>
            <a:endParaRPr lang="fr-CA" sz="1400" dirty="0">
              <a:latin typeface="+mj-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400" b="0" i="0" u="none" strike="noStrike" kern="1200" cap="none" spc="0" normalizeH="0" baseline="0" noProof="0" dirty="0" err="1">
                <a:ln>
                  <a:noFill/>
                </a:ln>
                <a:solidFill>
                  <a:prstClr val="black"/>
                </a:solidFill>
                <a:effectLst/>
                <a:uLnTx/>
                <a:uFillTx/>
                <a:latin typeface="Calibri Light" panose="020F0302020204030204"/>
                <a:ea typeface="+mn-ea"/>
                <a:cs typeface="+mn-cs"/>
              </a:rPr>
              <a:t>CentrERE</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Centre de recherche en éducation et formation relatives à l’environnement et à la citoyenneté. Université du Québec à Montréal (2015)  </a:t>
            </a:r>
            <a:r>
              <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rPr>
              <a:t>Une éducation à l’écocitoyenneté et à la justice environnementale</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6"/>
              </a:rPr>
              <a:t>https://www.centrere.uqam.ca/wp-content/uploads/2015/11/Nayla-Naoufal_12-mai-2016.pdf</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CMEC Conseil des ministres de l’éducation (Canada).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rPr>
              <a:t>Colloque 2022 sur l’</a:t>
            </a:r>
            <a:r>
              <a:rPr kumimoji="0" lang="fr-CA" sz="1400" b="1" i="0" u="none" strike="noStrike" kern="1200" cap="none" spc="0" normalizeH="0" baseline="0" noProof="0" dirty="0" err="1">
                <a:ln>
                  <a:noFill/>
                </a:ln>
                <a:solidFill>
                  <a:prstClr val="black"/>
                </a:solidFill>
                <a:effectLst/>
                <a:uLnTx/>
                <a:uFillTx/>
                <a:latin typeface="Calibri Light" panose="020F0302020204030204"/>
                <a:ea typeface="+mn-ea"/>
                <a:cs typeface="+mn-cs"/>
              </a:rPr>
              <a:t>Autochtonisation</a:t>
            </a:r>
            <a:r>
              <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rPr>
              <a:t> de l’éducation</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5 et 6 juillet 2022. </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7"/>
              </a:rPr>
              <a:t>https://www.cmec.ca/95/%C3%89ducation_des_Autochtones.html</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400" dirty="0">
              <a:solidFill>
                <a:prstClr val="black"/>
              </a:solidFill>
              <a:latin typeface="Calibri Light" panose="020F0302020204030204"/>
            </a:endParaRPr>
          </a:p>
          <a:p>
            <a:pPr>
              <a:lnSpc>
                <a:spcPct val="120000"/>
              </a:lnSpc>
            </a:pPr>
            <a:r>
              <a:rPr lang="fr-CA" sz="1400" dirty="0">
                <a:latin typeface="+mj-lt"/>
              </a:rPr>
              <a:t>Futura-Sciences. </a:t>
            </a:r>
            <a:r>
              <a:rPr lang="fr-CA" sz="1400" b="1" dirty="0">
                <a:latin typeface="+mj-lt"/>
              </a:rPr>
              <a:t>La Saturation de l’effet de serre: L’exemple de Vénus. </a:t>
            </a:r>
            <a:r>
              <a:rPr lang="fr-CA" sz="1400" dirty="0">
                <a:latin typeface="+mj-lt"/>
                <a:hlinkClick r:id="rId8"/>
              </a:rPr>
              <a:t>https://www.futura-sciences.com/planete/dossiers/climatologie-tout-savoir-effet-serre-1954/page/13/</a:t>
            </a:r>
            <a:r>
              <a:rPr lang="fr-CA" sz="1400" dirty="0">
                <a:latin typeface="+mj-lt"/>
              </a:rPr>
              <a:t> </a:t>
            </a:r>
            <a:endParaRPr lang="fr-CA" sz="1400" b="1" dirty="0">
              <a:latin typeface="+mj-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2C0824FC-6F35-25B1-036B-FB59F828DF40}"/>
              </a:ext>
            </a:extLst>
          </p:cNvPr>
          <p:cNvSpPr txBox="1">
            <a:spLocks/>
          </p:cNvSpPr>
          <p:nvPr/>
        </p:nvSpPr>
        <p:spPr>
          <a:xfrm>
            <a:off x="-3697269" y="-26284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3200" dirty="0"/>
              <a:t>Références</a:t>
            </a:r>
          </a:p>
        </p:txBody>
      </p:sp>
    </p:spTree>
    <p:extLst>
      <p:ext uri="{BB962C8B-B14F-4D97-AF65-F5344CB8AC3E}">
        <p14:creationId xmlns:p14="http://schemas.microsoft.com/office/powerpoint/2010/main" val="1879892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6CBCBB-E232-44D5-9ED7-26DDBF301178}"/>
              </a:ext>
            </a:extLst>
          </p:cNvPr>
          <p:cNvSpPr>
            <a:spLocks noGrp="1"/>
          </p:cNvSpPr>
          <p:nvPr>
            <p:ph type="title"/>
          </p:nvPr>
        </p:nvSpPr>
        <p:spPr>
          <a:xfrm>
            <a:off x="449859" y="166255"/>
            <a:ext cx="10515600" cy="1325563"/>
          </a:xfrm>
        </p:spPr>
        <p:txBody>
          <a:bodyPr>
            <a:normAutofit/>
          </a:bodyPr>
          <a:lstStyle/>
          <a:p>
            <a:r>
              <a:rPr lang="fr-CA" sz="3200" dirty="0"/>
              <a:t>Références</a:t>
            </a:r>
          </a:p>
        </p:txBody>
      </p:sp>
      <p:sp>
        <p:nvSpPr>
          <p:cNvPr id="3" name="Espace réservé du contenu 2">
            <a:extLst>
              <a:ext uri="{FF2B5EF4-FFF2-40B4-BE49-F238E27FC236}">
                <a16:creationId xmlns:a16="http://schemas.microsoft.com/office/drawing/2014/main" id="{8E649193-96CF-4E9C-AACA-58692A1D2E82}"/>
              </a:ext>
            </a:extLst>
          </p:cNvPr>
          <p:cNvSpPr>
            <a:spLocks noGrp="1"/>
          </p:cNvSpPr>
          <p:nvPr>
            <p:ph idx="1"/>
          </p:nvPr>
        </p:nvSpPr>
        <p:spPr>
          <a:xfrm>
            <a:off x="449859" y="1422953"/>
            <a:ext cx="11292281" cy="4351338"/>
          </a:xfrm>
        </p:spPr>
        <p:txBody>
          <a:bodyPr>
            <a:normAutofit fontScale="925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Guérette, V. (2017)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Comprendre les facteurs d’une intégration pédagogique de l’éducation relative à l’</a:t>
            </a:r>
            <a:r>
              <a:rPr kumimoji="0" lang="fr-CA" sz="1500" b="1" i="0" u="none" strike="noStrike" kern="1200" cap="none" spc="0" normalizeH="0" baseline="0" noProof="0" dirty="0" err="1">
                <a:ln>
                  <a:noFill/>
                </a:ln>
                <a:solidFill>
                  <a:prstClr val="black"/>
                </a:solidFill>
                <a:effectLst/>
                <a:uLnTx/>
                <a:uFillTx/>
                <a:latin typeface="Calibri Light" panose="020F0302020204030204"/>
                <a:ea typeface="+mn-ea"/>
                <a:cs typeface="+mn-cs"/>
              </a:rPr>
              <a:t>environnemenent</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 dans les écoles du Nouveau-Brunswick.</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Moncton, Faculté des sciences de l’éducation, Université de Moncton.</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Gouvernement du Nouveau-Brunswick.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Ministère de l’Éducation et du Développement de la petite enfance. Services pédagogiques (Secteur francophone). Programmes d’études au primaire et au secondaire.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2"/>
              </a:rPr>
              <a:t>https://www2.gnb.ca/content/gnb/fr/ministeres/education/m12/content/secteur_francophone/services_pedagogiques.html</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Hooke, D. (2021)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L’atlas des changements climatiques</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Les éditions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Hurtibise</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Montréal</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Futura-Sciences.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Kerry, J.,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Prunneau</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D. et al. (2013)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Faire naître l’espoir et l’auto-efficacité chez les jeunes par l’action environnementale et communautaire.</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Moncton, Université de Moncton.  Société Canadienne pour l’étude de l’éducation.</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Marks, E. et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Hickman</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C. (2021) </a:t>
            </a:r>
            <a:r>
              <a:rPr kumimoji="0" lang="en-US" sz="1500" b="1" i="0" u="none" strike="noStrike" kern="1200" cap="none" spc="0" normalizeH="0" baseline="0" noProof="0" dirty="0">
                <a:ln>
                  <a:noFill/>
                </a:ln>
                <a:solidFill>
                  <a:srgbClr val="222222"/>
                </a:solidFill>
                <a:effectLst/>
                <a:uLnTx/>
                <a:uFillTx/>
                <a:latin typeface="Calibri Light" panose="020F0302020204030204"/>
                <a:ea typeface="+mn-ea"/>
                <a:cs typeface="+mn-cs"/>
              </a:rPr>
              <a:t>Young People's Voices on Climate Anxiety, Government Betrayal and Moral Injury: A Global Phenomenon.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The Lancet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Planetary</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Health</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3"/>
              </a:rPr>
              <a:t>https://papers.ssrn.com/sol3/papers.cfm?abstract_id=3918955</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Nations unis. Objectif 17: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Lutte contre les changements climatiques</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https://www.un.org/sustainabledevelopment/fr/climate-change-2/</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500" dirty="0">
              <a:solidFill>
                <a:prstClr val="black"/>
              </a:solidFill>
              <a:latin typeface="Calibri Light" panose="020F0302020204030204"/>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fr-CA" sz="1500" dirty="0">
                <a:latin typeface="+mj-lt"/>
              </a:rPr>
              <a:t>Planas, O. (2020).  </a:t>
            </a:r>
            <a:r>
              <a:rPr lang="fr-CA" sz="1500" b="1" dirty="0">
                <a:latin typeface="+mj-lt"/>
              </a:rPr>
              <a:t>Les combustibles fossiles. Extraction de pétrole</a:t>
            </a:r>
            <a:r>
              <a:rPr lang="fr-CA" sz="1500" dirty="0">
                <a:latin typeface="+mj-lt"/>
              </a:rPr>
              <a:t>. </a:t>
            </a:r>
            <a:r>
              <a:rPr lang="fr-CA" sz="1500" dirty="0">
                <a:latin typeface="+mj-lt"/>
                <a:hlinkClick r:id="rId5"/>
              </a:rPr>
              <a:t>https://lenergie-solaire.net/energies-non-renouvelables/combustibles-fossiles</a:t>
            </a:r>
            <a:endParaRPr kumimoji="0" lang="fr-CA" sz="1500" b="0" i="0" u="none" strike="noStrike" kern="1200" cap="none" spc="0" normalizeH="0" baseline="0" noProof="0" dirty="0">
              <a:ln>
                <a:noFill/>
              </a:ln>
              <a:solidFill>
                <a:prstClr val="black"/>
              </a:solidFill>
              <a:effectLst/>
              <a:uLnTx/>
              <a:uFillTx/>
              <a:latin typeface="+mj-lt"/>
              <a:ea typeface="+mn-ea"/>
              <a:cs typeface="+mn-cs"/>
            </a:endParaRPr>
          </a:p>
          <a:p>
            <a:pPr marL="0" indent="0">
              <a:lnSpc>
                <a:spcPct val="100000"/>
              </a:lnSpc>
              <a:buNone/>
            </a:pPr>
            <a:endParaRPr lang="fr-CA" sz="1500" dirty="0">
              <a:latin typeface="Candara Light" panose="020E0502030303020204" pitchFamily="34" charset="0"/>
            </a:endParaRPr>
          </a:p>
          <a:p>
            <a:pPr marL="0" indent="0">
              <a:lnSpc>
                <a:spcPct val="100000"/>
              </a:lnSpc>
              <a:buNone/>
            </a:pPr>
            <a:endParaRPr lang="fr-CA" sz="1500" dirty="0">
              <a:latin typeface="Candara Light" panose="020E0502030303020204" pitchFamily="34" charset="0"/>
            </a:endParaRPr>
          </a:p>
          <a:p>
            <a:pPr marL="0" indent="0">
              <a:lnSpc>
                <a:spcPct val="100000"/>
              </a:lnSpc>
              <a:buNone/>
            </a:pPr>
            <a:endParaRPr lang="fr-CA" sz="1400" dirty="0">
              <a:latin typeface="+mj-lt"/>
            </a:endParaRPr>
          </a:p>
        </p:txBody>
      </p:sp>
    </p:spTree>
    <p:extLst>
      <p:ext uri="{BB962C8B-B14F-4D97-AF65-F5344CB8AC3E}">
        <p14:creationId xmlns:p14="http://schemas.microsoft.com/office/powerpoint/2010/main" val="186447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77F7B7-5D9D-D142-7A7D-52BD931B8149}"/>
              </a:ext>
            </a:extLst>
          </p:cNvPr>
          <p:cNvSpPr>
            <a:spLocks noGrp="1"/>
          </p:cNvSpPr>
          <p:nvPr>
            <p:ph idx="1"/>
          </p:nvPr>
        </p:nvSpPr>
        <p:spPr>
          <a:xfrm>
            <a:off x="-65905" y="2918771"/>
            <a:ext cx="11107723" cy="1251606"/>
          </a:xfrm>
        </p:spPr>
        <p:txBody>
          <a:bodyPr/>
          <a:lstStyle/>
          <a:p>
            <a:pPr marL="0" indent="0" algn="ctr">
              <a:buNone/>
            </a:pPr>
            <a:r>
              <a:rPr lang="fr-CA" dirty="0">
                <a:latin typeface="Candara" panose="020E0502030303020204" pitchFamily="34" charset="0"/>
              </a:rPr>
              <a:t>Campagne de sensibilisation </a:t>
            </a:r>
          </a:p>
          <a:p>
            <a:pPr marL="0" indent="0" algn="ctr">
              <a:buNone/>
            </a:pPr>
            <a:r>
              <a:rPr lang="fr-CA" dirty="0">
                <a:latin typeface="Candara" panose="020E0502030303020204" pitchFamily="34" charset="0"/>
              </a:rPr>
              <a:t>2023-2027</a:t>
            </a:r>
          </a:p>
          <a:p>
            <a:pPr marL="0" indent="0" algn="ctr">
              <a:buNone/>
            </a:pPr>
            <a:endParaRPr lang="fr-CA" dirty="0">
              <a:latin typeface="+mj-lt"/>
            </a:endParaRPr>
          </a:p>
          <a:p>
            <a:pPr marL="0" indent="0" algn="ctr">
              <a:buNone/>
            </a:pPr>
            <a:endParaRPr lang="fr-CA" dirty="0">
              <a:latin typeface="+mj-lt"/>
            </a:endParaRPr>
          </a:p>
          <a:p>
            <a:pPr marL="0" indent="0" algn="ctr">
              <a:buNone/>
            </a:pPr>
            <a:endParaRPr lang="fr-CA" dirty="0">
              <a:latin typeface="+mj-lt"/>
            </a:endParaRPr>
          </a:p>
        </p:txBody>
      </p:sp>
      <p:pic>
        <p:nvPicPr>
          <p:cNvPr id="4" name="Image 3">
            <a:extLst>
              <a:ext uri="{FF2B5EF4-FFF2-40B4-BE49-F238E27FC236}">
                <a16:creationId xmlns:a16="http://schemas.microsoft.com/office/drawing/2014/main" id="{8EE07A55-855F-5DF7-DE6D-6D21D8D52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7052" y="747260"/>
            <a:ext cx="6017891" cy="1780613"/>
          </a:xfrm>
          <a:prstGeom prst="rect">
            <a:avLst/>
          </a:prstGeom>
        </p:spPr>
      </p:pic>
      <p:pic>
        <p:nvPicPr>
          <p:cNvPr id="6" name="Image 5">
            <a:extLst>
              <a:ext uri="{FF2B5EF4-FFF2-40B4-BE49-F238E27FC236}">
                <a16:creationId xmlns:a16="http://schemas.microsoft.com/office/drawing/2014/main" id="{5E2FF013-EFEF-605F-F822-C4B2B15DE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40" y="4285709"/>
            <a:ext cx="9184434" cy="2168358"/>
          </a:xfrm>
          <a:prstGeom prst="rect">
            <a:avLst/>
          </a:prstGeom>
        </p:spPr>
      </p:pic>
      <p:sp>
        <p:nvSpPr>
          <p:cNvPr id="8" name="ZoneTexte 7">
            <a:extLst>
              <a:ext uri="{FF2B5EF4-FFF2-40B4-BE49-F238E27FC236}">
                <a16:creationId xmlns:a16="http://schemas.microsoft.com/office/drawing/2014/main" id="{3905DA2B-AF84-B2E2-B9FB-4AE54A550D8A}"/>
              </a:ext>
            </a:extLst>
          </p:cNvPr>
          <p:cNvSpPr txBox="1"/>
          <p:nvPr/>
        </p:nvSpPr>
        <p:spPr>
          <a:xfrm>
            <a:off x="1057410" y="4285709"/>
            <a:ext cx="6633594" cy="20159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Objectifs: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Valoriser et supporter l’engagement environnemental dans nos écoles.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Assurer une éducation écocitoyenne dans le parcours scolaire de tous nos apprenants.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Influencer positivement les citoyens de toute la communauté à adopter des comportements écoresponsables.</a:t>
            </a:r>
          </a:p>
        </p:txBody>
      </p:sp>
    </p:spTree>
    <p:extLst>
      <p:ext uri="{BB962C8B-B14F-4D97-AF65-F5344CB8AC3E}">
        <p14:creationId xmlns:p14="http://schemas.microsoft.com/office/powerpoint/2010/main" val="17537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20" y="10"/>
            <a:ext cx="12191980" cy="6857990"/>
          </a:xfrm>
          <a:prstGeom prst="rect">
            <a:avLst/>
          </a:prstGeom>
        </p:spPr>
      </p:pic>
      <p:sp>
        <p:nvSpPr>
          <p:cNvPr id="8" name="ZoneTexte 7">
            <a:extLst>
              <a:ext uri="{FF2B5EF4-FFF2-40B4-BE49-F238E27FC236}">
                <a16:creationId xmlns:a16="http://schemas.microsoft.com/office/drawing/2014/main" id="{7D61388B-7E8D-4A8B-BB5B-85499203336A}"/>
              </a:ext>
            </a:extLst>
          </p:cNvPr>
          <p:cNvSpPr txBox="1"/>
          <p:nvPr/>
        </p:nvSpPr>
        <p:spPr>
          <a:xfrm>
            <a:off x="932007" y="209891"/>
            <a:ext cx="7407965"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Modèle de l’éducation écocitoyenne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Guide d’engagement environnemental et climatique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p:txBody>
      </p:sp>
      <p:pic>
        <p:nvPicPr>
          <p:cNvPr id="3" name="Image 2">
            <a:extLst>
              <a:ext uri="{FF2B5EF4-FFF2-40B4-BE49-F238E27FC236}">
                <a16:creationId xmlns:a16="http://schemas.microsoft.com/office/drawing/2014/main" id="{7C9521FC-B329-574A-98B0-7CF3F8D20A46}"/>
              </a:ext>
            </a:extLst>
          </p:cNvPr>
          <p:cNvPicPr>
            <a:picLocks noChangeAspect="1"/>
          </p:cNvPicPr>
          <p:nvPr/>
        </p:nvPicPr>
        <p:blipFill>
          <a:blip r:embed="rId5"/>
          <a:stretch>
            <a:fillRect/>
          </a:stretch>
        </p:blipFill>
        <p:spPr>
          <a:xfrm>
            <a:off x="8479686" y="238679"/>
            <a:ext cx="2577209" cy="6117252"/>
          </a:xfrm>
          <a:prstGeom prst="rect">
            <a:avLst/>
          </a:prstGeom>
        </p:spPr>
      </p:pic>
      <p:sp>
        <p:nvSpPr>
          <p:cNvPr id="6" name="ZoneTexte 5">
            <a:extLst>
              <a:ext uri="{FF2B5EF4-FFF2-40B4-BE49-F238E27FC236}">
                <a16:creationId xmlns:a16="http://schemas.microsoft.com/office/drawing/2014/main" id="{FCD65411-D49E-AD1E-6343-ED1E9A7DF3DB}"/>
              </a:ext>
            </a:extLst>
          </p:cNvPr>
          <p:cNvSpPr txBox="1"/>
          <p:nvPr/>
        </p:nvSpPr>
        <p:spPr>
          <a:xfrm>
            <a:off x="184039" y="322610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Inauguration de la campagne de sensibilisation Verdir l’étincelle (gnb.ca)</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58A3A29F-65F9-27C5-0C5D-9948C44C92E5}"/>
              </a:ext>
            </a:extLst>
          </p:cNvPr>
          <p:cNvPicPr>
            <a:picLocks noChangeAspect="1"/>
          </p:cNvPicPr>
          <p:nvPr/>
        </p:nvPicPr>
        <p:blipFill>
          <a:blip r:embed="rId7"/>
          <a:stretch>
            <a:fillRect/>
          </a:stretch>
        </p:blipFill>
        <p:spPr>
          <a:xfrm>
            <a:off x="1083660" y="3641737"/>
            <a:ext cx="3695711" cy="2758196"/>
          </a:xfrm>
          <a:prstGeom prst="rect">
            <a:avLst/>
          </a:prstGeom>
        </p:spPr>
      </p:pic>
      <p:sp>
        <p:nvSpPr>
          <p:cNvPr id="2" name="Flèche : droite 1">
            <a:extLst>
              <a:ext uri="{FF2B5EF4-FFF2-40B4-BE49-F238E27FC236}">
                <a16:creationId xmlns:a16="http://schemas.microsoft.com/office/drawing/2014/main" id="{AF11C9B8-A76A-A59B-245E-4B35E0B2C0D0}"/>
              </a:ext>
            </a:extLst>
          </p:cNvPr>
          <p:cNvSpPr/>
          <p:nvPr/>
        </p:nvSpPr>
        <p:spPr>
          <a:xfrm>
            <a:off x="328415" y="4016112"/>
            <a:ext cx="1207185" cy="515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white"/>
                </a:solidFill>
                <a:effectLst/>
                <a:uLnTx/>
                <a:uFillTx/>
                <a:latin typeface="Calibri" panose="020F0502020204030204"/>
                <a:ea typeface="+mn-ea"/>
                <a:cs typeface="+mn-cs"/>
              </a:rPr>
              <a:t>21 avril 2023 </a:t>
            </a:r>
          </a:p>
        </p:txBody>
      </p:sp>
    </p:spTree>
    <p:extLst>
      <p:ext uri="{BB962C8B-B14F-4D97-AF65-F5344CB8AC3E}">
        <p14:creationId xmlns:p14="http://schemas.microsoft.com/office/powerpoint/2010/main" val="10754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F9C162A-7C68-4C27-A615-9987CB4B7F08}"/>
              </a:ext>
            </a:extLst>
          </p:cNvPr>
          <p:cNvSpPr txBox="1"/>
          <p:nvPr/>
        </p:nvSpPr>
        <p:spPr>
          <a:xfrm>
            <a:off x="1020719" y="977675"/>
            <a:ext cx="10739533"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2021-2023 – Rôle</a:t>
            </a:r>
            <a:r>
              <a:rPr kumimoji="0" lang="fr-CA" sz="2000" b="0" i="0" u="none" strike="noStrike" kern="1200" cap="none" spc="0" normalizeH="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 d’agente </a:t>
            </a:r>
            <a:r>
              <a:rPr lang="fr-CA" sz="2000" dirty="0">
                <a:solidFill>
                  <a:prstClr val="black"/>
                </a:solidFill>
                <a:latin typeface="Candara" panose="020E0502030303020204" pitchFamily="34" charset="0"/>
                <a:ea typeface="Calibri" panose="020F0502020204030204" pitchFamily="34" charset="0"/>
                <a:cs typeface="Calibri Light" panose="020F0302020204030204" pitchFamily="34" charset="0"/>
              </a:rPr>
              <a:t>pédagogique provinciale</a:t>
            </a: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 Environnement et changements climatiques.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Intégration de l’éducation relative à l’environnement ERE </a:t>
            </a:r>
            <a:r>
              <a:rPr kumimoji="0" lang="fr-CA"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(programmes d’études et documents phares)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CA" sz="2000" b="1"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Encadrement de la communauté scolaire </a:t>
            </a:r>
            <a:r>
              <a:rPr kumimoji="0" lang="fr-CA"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(enseignants, directions, apprenants, ADC)</a:t>
            </a:r>
            <a:endParaRPr kumimoji="0" lang="fr-CA"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endParaRPr>
          </a:p>
        </p:txBody>
      </p:sp>
      <p:pic>
        <p:nvPicPr>
          <p:cNvPr id="9" name="Image 8">
            <a:extLst>
              <a:ext uri="{FF2B5EF4-FFF2-40B4-BE49-F238E27FC236}">
                <a16:creationId xmlns:a16="http://schemas.microsoft.com/office/drawing/2014/main" id="{F1D60EA2-D84E-49FA-83C0-D8447D42D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41" y="3457742"/>
            <a:ext cx="9184434" cy="2168358"/>
          </a:xfrm>
          <a:prstGeom prst="rect">
            <a:avLst/>
          </a:prstGeom>
        </p:spPr>
      </p:pic>
      <p:sp>
        <p:nvSpPr>
          <p:cNvPr id="4" name="ZoneTexte 3">
            <a:extLst>
              <a:ext uri="{FF2B5EF4-FFF2-40B4-BE49-F238E27FC236}">
                <a16:creationId xmlns:a16="http://schemas.microsoft.com/office/drawing/2014/main" id="{DDDC64B2-7C6D-57AC-AB80-0243987DF9C8}"/>
              </a:ext>
            </a:extLst>
          </p:cNvPr>
          <p:cNvSpPr txBox="1"/>
          <p:nvPr/>
        </p:nvSpPr>
        <p:spPr>
          <a:xfrm>
            <a:off x="1411448" y="3599285"/>
            <a:ext cx="6094602" cy="166359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La voix des jeunes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En 2019 les 22 conseils étudiants du Nouveau-Brunswick adressé une lettre au ministre </a:t>
            </a:r>
            <a:r>
              <a:rPr kumimoji="0" lang="fr-CA" sz="1800" b="0" i="0" u="none" strike="noStrike" kern="1200" cap="none" spc="0" normalizeH="0" baseline="0" noProof="0" dirty="0" err="1">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Cardy</a:t>
            </a: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 concernant l’urgence d’agir dans l’intégration d’apprentissages liés aux enjeux environnementaux dans leur parcours scolaire. </a:t>
            </a:r>
            <a:r>
              <a:rPr kumimoji="0" lang="fr-CA" sz="1800" b="1" i="1"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FJFNB</a:t>
            </a:r>
            <a:endParaRPr kumimoji="0" lang="fr-CA" sz="1800" b="1"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endParaRPr>
          </a:p>
        </p:txBody>
      </p:sp>
      <p:sp>
        <p:nvSpPr>
          <p:cNvPr id="3" name="Flèche : droite 2">
            <a:extLst>
              <a:ext uri="{FF2B5EF4-FFF2-40B4-BE49-F238E27FC236}">
                <a16:creationId xmlns:a16="http://schemas.microsoft.com/office/drawing/2014/main" id="{7CBC9945-7552-2D97-EE52-0C3B6E29FE05}"/>
              </a:ext>
            </a:extLst>
          </p:cNvPr>
          <p:cNvSpPr/>
          <p:nvPr/>
        </p:nvSpPr>
        <p:spPr>
          <a:xfrm>
            <a:off x="895742" y="2776756"/>
            <a:ext cx="1176340" cy="334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ZoneTexte 5">
            <a:extLst>
              <a:ext uri="{FF2B5EF4-FFF2-40B4-BE49-F238E27FC236}">
                <a16:creationId xmlns:a16="http://schemas.microsoft.com/office/drawing/2014/main" id="{E9F7A3BC-27D9-7E97-C948-AAD4A6F0A819}"/>
              </a:ext>
            </a:extLst>
          </p:cNvPr>
          <p:cNvSpPr txBox="1"/>
          <p:nvPr/>
        </p:nvSpPr>
        <p:spPr>
          <a:xfrm>
            <a:off x="2102842" y="2730739"/>
            <a:ext cx="6007488" cy="370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rPr>
              <a:t>Questions fréquentes environ 140 initiatives </a:t>
            </a:r>
          </a:p>
        </p:txBody>
      </p:sp>
      <p:pic>
        <p:nvPicPr>
          <p:cNvPr id="1026" name="Picture 2" descr="Place aux compétences">
            <a:extLst>
              <a:ext uri="{FF2B5EF4-FFF2-40B4-BE49-F238E27FC236}">
                <a16:creationId xmlns:a16="http://schemas.microsoft.com/office/drawing/2014/main" id="{A014FCC7-4882-B7F3-5E75-452CDA2C0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348" y="2630039"/>
            <a:ext cx="1445982" cy="57166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4EB2D88-FA4D-13F3-2C80-174B0BF26329}"/>
              </a:ext>
            </a:extLst>
          </p:cNvPr>
          <p:cNvPicPr>
            <a:picLocks noChangeAspect="1"/>
          </p:cNvPicPr>
          <p:nvPr/>
        </p:nvPicPr>
        <p:blipFill>
          <a:blip r:embed="rId4"/>
          <a:stretch>
            <a:fillRect/>
          </a:stretch>
        </p:blipFill>
        <p:spPr>
          <a:xfrm>
            <a:off x="8235308" y="2337635"/>
            <a:ext cx="801817" cy="1062623"/>
          </a:xfrm>
          <a:prstGeom prst="rect">
            <a:avLst/>
          </a:prstGeom>
        </p:spPr>
      </p:pic>
      <p:sp>
        <p:nvSpPr>
          <p:cNvPr id="2" name="Flèche : droite 1">
            <a:extLst>
              <a:ext uri="{FF2B5EF4-FFF2-40B4-BE49-F238E27FC236}">
                <a16:creationId xmlns:a16="http://schemas.microsoft.com/office/drawing/2014/main" id="{0E4A67F5-6B29-54EA-3356-327EBB26C30E}"/>
              </a:ext>
            </a:extLst>
          </p:cNvPr>
          <p:cNvSpPr/>
          <p:nvPr/>
        </p:nvSpPr>
        <p:spPr>
          <a:xfrm>
            <a:off x="823278" y="5948696"/>
            <a:ext cx="1176340" cy="334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ZoneTexte 6">
            <a:extLst>
              <a:ext uri="{FF2B5EF4-FFF2-40B4-BE49-F238E27FC236}">
                <a16:creationId xmlns:a16="http://schemas.microsoft.com/office/drawing/2014/main" id="{AF54018B-60BA-A498-7AC0-AEBD5A9A1937}"/>
              </a:ext>
            </a:extLst>
          </p:cNvPr>
          <p:cNvSpPr txBox="1"/>
          <p:nvPr/>
        </p:nvSpPr>
        <p:spPr>
          <a:xfrm>
            <a:off x="2072081" y="5931050"/>
            <a:ext cx="8330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rPr>
              <a:t>Développement d’un guide pratique</a:t>
            </a:r>
            <a:r>
              <a:rPr lang="fr-CA" noProof="0" dirty="0">
                <a:solidFill>
                  <a:prstClr val="black"/>
                </a:solidFill>
                <a:latin typeface="Candara" panose="020E0502030303020204" pitchFamily="34" charset="0"/>
                <a:cs typeface="Times New Roman" panose="02020603050405020304" pitchFamily="18" charset="0"/>
              </a:rPr>
              <a:t> &amp; d’un modèle d’éducation écocitoyenne</a:t>
            </a:r>
            <a:endPar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2508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3" grpId="0" animBg="1"/>
      <p:bldP spid="6" grpId="0"/>
      <p:bldP spid="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C73B97-ED20-F366-808E-D161D3340F3A}"/>
              </a:ext>
            </a:extLst>
          </p:cNvPr>
          <p:cNvSpPr/>
          <p:nvPr/>
        </p:nvSpPr>
        <p:spPr>
          <a:xfrm>
            <a:off x="1188880" y="334348"/>
            <a:ext cx="4662815" cy="954107"/>
          </a:xfrm>
          <a:prstGeom prst="rect">
            <a:avLst/>
          </a:prstGeom>
          <a:noFill/>
        </p:spPr>
        <p:txBody>
          <a:bodyPr wrap="none" lIns="91440" tIns="45720" rIns="91440" bIns="45720">
            <a:spAutoFit/>
          </a:bodyPr>
          <a:lstStyle/>
          <a:p>
            <a:pPr algn="ctr"/>
            <a:r>
              <a:rPr lang="fr-FR" sz="2800" dirty="0">
                <a:ln w="0"/>
                <a:solidFill>
                  <a:schemeClr val="accent1"/>
                </a:solidFill>
                <a:effectLst>
                  <a:outerShdw blurRad="38100" dist="25400" dir="5400000" algn="ctr" rotWithShape="0">
                    <a:srgbClr val="6E747A">
                      <a:alpha val="43000"/>
                    </a:srgbClr>
                  </a:outerShdw>
                </a:effectLst>
              </a:rPr>
              <a:t>Guide d’engagement </a:t>
            </a:r>
          </a:p>
          <a:p>
            <a:pPr algn="ctr"/>
            <a:r>
              <a:rPr lang="fr-FR" sz="2800" dirty="0">
                <a:ln w="0"/>
                <a:solidFill>
                  <a:schemeClr val="accent1"/>
                </a:solidFill>
                <a:effectLst>
                  <a:outerShdw blurRad="38100" dist="25400" dir="5400000" algn="ctr" rotWithShape="0">
                    <a:srgbClr val="6E747A">
                      <a:alpha val="43000"/>
                    </a:srgbClr>
                  </a:outerShdw>
                </a:effectLst>
              </a:rPr>
              <a:t>environnemental et climatique</a:t>
            </a:r>
            <a:endParaRPr lang="fr-FR" sz="2800" b="0" cap="none" spc="0" dirty="0">
              <a:ln w="0"/>
              <a:solidFill>
                <a:schemeClr val="accent1"/>
              </a:solidFill>
              <a:effectLst>
                <a:outerShdw blurRad="38100" dist="25400" dir="5400000" algn="ctr" rotWithShape="0">
                  <a:srgbClr val="6E747A">
                    <a:alpha val="43000"/>
                  </a:srgbClr>
                </a:outerShdw>
              </a:effectLst>
            </a:endParaRPr>
          </a:p>
        </p:txBody>
      </p:sp>
      <p:pic>
        <p:nvPicPr>
          <p:cNvPr id="3" name="Image 2">
            <a:extLst>
              <a:ext uri="{FF2B5EF4-FFF2-40B4-BE49-F238E27FC236}">
                <a16:creationId xmlns:a16="http://schemas.microsoft.com/office/drawing/2014/main" id="{F646D723-B35E-088B-EBBC-D41D14B5B4CE}"/>
              </a:ext>
            </a:extLst>
          </p:cNvPr>
          <p:cNvPicPr>
            <a:picLocks noChangeAspect="1"/>
          </p:cNvPicPr>
          <p:nvPr/>
        </p:nvPicPr>
        <p:blipFill>
          <a:blip r:embed="rId2"/>
          <a:stretch>
            <a:fillRect/>
          </a:stretch>
        </p:blipFill>
        <p:spPr>
          <a:xfrm>
            <a:off x="6751782" y="418351"/>
            <a:ext cx="4479636" cy="5787910"/>
          </a:xfrm>
          <a:prstGeom prst="rect">
            <a:avLst/>
          </a:prstGeom>
        </p:spPr>
      </p:pic>
      <p:sp>
        <p:nvSpPr>
          <p:cNvPr id="9" name="ZoneTexte 8">
            <a:extLst>
              <a:ext uri="{FF2B5EF4-FFF2-40B4-BE49-F238E27FC236}">
                <a16:creationId xmlns:a16="http://schemas.microsoft.com/office/drawing/2014/main" id="{F8349F29-8589-199E-5CE4-A404C4AC1359}"/>
              </a:ext>
            </a:extLst>
          </p:cNvPr>
          <p:cNvSpPr txBox="1"/>
          <p:nvPr/>
        </p:nvSpPr>
        <p:spPr>
          <a:xfrm>
            <a:off x="782235" y="1343722"/>
            <a:ext cx="6094602" cy="369332"/>
          </a:xfrm>
          <a:prstGeom prst="rect">
            <a:avLst/>
          </a:prstGeom>
          <a:noFill/>
        </p:spPr>
        <p:txBody>
          <a:bodyPr wrap="square">
            <a:spAutoFit/>
          </a:bodyPr>
          <a:lstStyle/>
          <a:p>
            <a:r>
              <a:rPr lang="fr-CA" dirty="0">
                <a:hlinkClick r:id="rId3"/>
              </a:rPr>
              <a:t>2023-05-19_Guide-dengagement.pdf (allumezletincelle.ca)</a:t>
            </a:r>
            <a:endParaRPr lang="fr-CA" dirty="0"/>
          </a:p>
        </p:txBody>
      </p:sp>
      <p:sp>
        <p:nvSpPr>
          <p:cNvPr id="12" name="ZoneTexte 11">
            <a:extLst>
              <a:ext uri="{FF2B5EF4-FFF2-40B4-BE49-F238E27FC236}">
                <a16:creationId xmlns:a16="http://schemas.microsoft.com/office/drawing/2014/main" id="{C82C55E3-F0BF-9068-C45C-ED6A87381580}"/>
              </a:ext>
            </a:extLst>
          </p:cNvPr>
          <p:cNvSpPr txBox="1"/>
          <p:nvPr/>
        </p:nvSpPr>
        <p:spPr>
          <a:xfrm>
            <a:off x="803245" y="5253825"/>
            <a:ext cx="6096000" cy="369332"/>
          </a:xfrm>
          <a:prstGeom prst="rect">
            <a:avLst/>
          </a:prstGeom>
          <a:noFill/>
        </p:spPr>
        <p:txBody>
          <a:bodyPr wrap="square">
            <a:spAutoFit/>
          </a:bodyPr>
          <a:lstStyle/>
          <a:p>
            <a:r>
              <a:rPr lang="fr-CA" dirty="0">
                <a:hlinkClick r:id="rId4"/>
              </a:rPr>
              <a:t>Verdir l'étincelle - Allumez L'étincelle (allumezletincelle.ca)</a:t>
            </a:r>
            <a:endParaRPr lang="fr-CA" dirty="0"/>
          </a:p>
        </p:txBody>
      </p:sp>
      <p:pic>
        <p:nvPicPr>
          <p:cNvPr id="14" name="Image 13" descr="Une image contenant Police, Graphique, logo, graphisme&#10;&#10;Description générée automatiquement">
            <a:extLst>
              <a:ext uri="{FF2B5EF4-FFF2-40B4-BE49-F238E27FC236}">
                <a16:creationId xmlns:a16="http://schemas.microsoft.com/office/drawing/2014/main" id="{5C274D61-73A6-97E1-BE72-70E388F92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752" y="4218580"/>
            <a:ext cx="4057128" cy="1017605"/>
          </a:xfrm>
          <a:prstGeom prst="rect">
            <a:avLst/>
          </a:prstGeom>
        </p:spPr>
      </p:pic>
      <p:sp>
        <p:nvSpPr>
          <p:cNvPr id="15" name="ZoneTexte 14">
            <a:extLst>
              <a:ext uri="{FF2B5EF4-FFF2-40B4-BE49-F238E27FC236}">
                <a16:creationId xmlns:a16="http://schemas.microsoft.com/office/drawing/2014/main" id="{2DD03251-0655-B846-02CE-1B7A02440864}"/>
              </a:ext>
            </a:extLst>
          </p:cNvPr>
          <p:cNvSpPr txBox="1"/>
          <p:nvPr/>
        </p:nvSpPr>
        <p:spPr>
          <a:xfrm>
            <a:off x="782235" y="1842274"/>
            <a:ext cx="5724908" cy="1477328"/>
          </a:xfrm>
          <a:prstGeom prst="rect">
            <a:avLst/>
          </a:prstGeom>
          <a:noFill/>
        </p:spPr>
        <p:txBody>
          <a:bodyPr wrap="square" rtlCol="0">
            <a:spAutoFit/>
          </a:bodyPr>
          <a:lstStyle/>
          <a:p>
            <a:r>
              <a:rPr lang="fr-CA" b="1" dirty="0"/>
              <a:t>Présente 12 axes d’engagements </a:t>
            </a:r>
          </a:p>
          <a:p>
            <a:r>
              <a:rPr lang="fr-CA" dirty="0"/>
              <a:t>Pour chaque axe: </a:t>
            </a:r>
          </a:p>
          <a:p>
            <a:r>
              <a:rPr lang="fr-CA" dirty="0"/>
              <a:t>Conseils pratiques, pistes, idées d’inspirations et ressources</a:t>
            </a:r>
          </a:p>
          <a:p>
            <a:endParaRPr lang="fr-CA" dirty="0"/>
          </a:p>
          <a:p>
            <a:r>
              <a:rPr lang="fr-CA" dirty="0">
                <a:solidFill>
                  <a:schemeClr val="accent2"/>
                </a:solidFill>
              </a:rPr>
              <a:t>Les élèves eux-mêmes peuvent l’explorer !</a:t>
            </a:r>
          </a:p>
        </p:txBody>
      </p:sp>
      <p:sp>
        <p:nvSpPr>
          <p:cNvPr id="16" name="ZoneTexte 15">
            <a:extLst>
              <a:ext uri="{FF2B5EF4-FFF2-40B4-BE49-F238E27FC236}">
                <a16:creationId xmlns:a16="http://schemas.microsoft.com/office/drawing/2014/main" id="{31D2736D-DAEC-F932-899D-CBD14CB4F6D2}"/>
              </a:ext>
            </a:extLst>
          </p:cNvPr>
          <p:cNvSpPr txBox="1"/>
          <p:nvPr/>
        </p:nvSpPr>
        <p:spPr>
          <a:xfrm>
            <a:off x="782235" y="3902706"/>
            <a:ext cx="5498493" cy="369332"/>
          </a:xfrm>
          <a:prstGeom prst="rect">
            <a:avLst/>
          </a:prstGeom>
          <a:noFill/>
        </p:spPr>
        <p:txBody>
          <a:bodyPr wrap="square" rtlCol="0">
            <a:spAutoFit/>
          </a:bodyPr>
          <a:lstStyle/>
          <a:p>
            <a:pPr algn="ctr"/>
            <a:r>
              <a:rPr lang="fr-CA" b="1" dirty="0"/>
              <a:t>Produit dans le cadre de la campagne de sensibilisation</a:t>
            </a:r>
          </a:p>
        </p:txBody>
      </p:sp>
    </p:spTree>
    <p:extLst>
      <p:ext uri="{BB962C8B-B14F-4D97-AF65-F5344CB8AC3E}">
        <p14:creationId xmlns:p14="http://schemas.microsoft.com/office/powerpoint/2010/main" val="155967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431122-2335-596B-E519-09D6383187F2}"/>
              </a:ext>
            </a:extLst>
          </p:cNvPr>
          <p:cNvPicPr>
            <a:picLocks noChangeAspect="1"/>
          </p:cNvPicPr>
          <p:nvPr/>
        </p:nvPicPr>
        <p:blipFill>
          <a:blip r:embed="rId2"/>
          <a:stretch>
            <a:fillRect/>
          </a:stretch>
        </p:blipFill>
        <p:spPr>
          <a:xfrm>
            <a:off x="279069" y="475841"/>
            <a:ext cx="4847112" cy="6206668"/>
          </a:xfrm>
          <a:prstGeom prst="rect">
            <a:avLst/>
          </a:prstGeom>
        </p:spPr>
      </p:pic>
      <p:pic>
        <p:nvPicPr>
          <p:cNvPr id="7" name="Image 6">
            <a:extLst>
              <a:ext uri="{FF2B5EF4-FFF2-40B4-BE49-F238E27FC236}">
                <a16:creationId xmlns:a16="http://schemas.microsoft.com/office/drawing/2014/main" id="{1CFCF391-CC03-5492-A468-E6A0AF93F617}"/>
              </a:ext>
            </a:extLst>
          </p:cNvPr>
          <p:cNvPicPr>
            <a:picLocks noChangeAspect="1"/>
          </p:cNvPicPr>
          <p:nvPr/>
        </p:nvPicPr>
        <p:blipFill>
          <a:blip r:embed="rId3"/>
          <a:stretch>
            <a:fillRect/>
          </a:stretch>
        </p:blipFill>
        <p:spPr>
          <a:xfrm>
            <a:off x="6970540" y="525749"/>
            <a:ext cx="4761813" cy="6156760"/>
          </a:xfrm>
          <a:prstGeom prst="rect">
            <a:avLst/>
          </a:prstGeom>
        </p:spPr>
      </p:pic>
      <p:sp>
        <p:nvSpPr>
          <p:cNvPr id="8" name="Flèche : droite 7">
            <a:extLst>
              <a:ext uri="{FF2B5EF4-FFF2-40B4-BE49-F238E27FC236}">
                <a16:creationId xmlns:a16="http://schemas.microsoft.com/office/drawing/2014/main" id="{95AD61CA-9C7A-9A9C-9EEB-C37F0A3B3C26}"/>
              </a:ext>
            </a:extLst>
          </p:cNvPr>
          <p:cNvSpPr/>
          <p:nvPr/>
        </p:nvSpPr>
        <p:spPr>
          <a:xfrm>
            <a:off x="5017803" y="1242080"/>
            <a:ext cx="2309091" cy="60036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40098A85-2E4E-A0F9-6686-22D49BB88737}"/>
              </a:ext>
            </a:extLst>
          </p:cNvPr>
          <p:cNvSpPr txBox="1"/>
          <p:nvPr/>
        </p:nvSpPr>
        <p:spPr>
          <a:xfrm>
            <a:off x="5126181" y="1385455"/>
            <a:ext cx="1948874" cy="276999"/>
          </a:xfrm>
          <a:prstGeom prst="rect">
            <a:avLst/>
          </a:prstGeom>
          <a:noFill/>
        </p:spPr>
        <p:txBody>
          <a:bodyPr wrap="square" rtlCol="0">
            <a:spAutoFit/>
          </a:bodyPr>
          <a:lstStyle/>
          <a:p>
            <a:r>
              <a:rPr lang="fr-CA" sz="1200" dirty="0"/>
              <a:t>Fiche pour chaque axe</a:t>
            </a:r>
          </a:p>
        </p:txBody>
      </p:sp>
    </p:spTree>
    <p:extLst>
      <p:ext uri="{BB962C8B-B14F-4D97-AF65-F5344CB8AC3E}">
        <p14:creationId xmlns:p14="http://schemas.microsoft.com/office/powerpoint/2010/main" val="1512464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9F34665-BCC0-4D70-A985-DCC67A2FF388}"/>
              </a:ext>
            </a:extLst>
          </p:cNvPr>
          <p:cNvSpPr txBox="1"/>
          <p:nvPr/>
        </p:nvSpPr>
        <p:spPr>
          <a:xfrm>
            <a:off x="678902" y="1076008"/>
            <a:ext cx="5417098" cy="3908762"/>
          </a:xfrm>
          <a:prstGeom prst="rect">
            <a:avLst/>
          </a:prstGeom>
          <a:noFill/>
        </p:spPr>
        <p:txBody>
          <a:bodyPr wrap="square" rtlCol="0">
            <a:spAutoFit/>
          </a:bodyPr>
          <a:lstStyle/>
          <a:p>
            <a:r>
              <a:rPr lang="fr-CA" sz="2800" b="1" dirty="0">
                <a:latin typeface="Candara Light" panose="020E0502030303020204" pitchFamily="34" charset="0"/>
                <a:ea typeface="Calibri" panose="020F0502020204030204" pitchFamily="34" charset="0"/>
              </a:rPr>
              <a:t>Comment s’assurer que chaque citoyen prend des décisions </a:t>
            </a:r>
            <a:r>
              <a:rPr lang="fr-CA" sz="2800" b="1" u="sng" dirty="0">
                <a:latin typeface="Candara Light" panose="020E0502030303020204" pitchFamily="34" charset="0"/>
                <a:ea typeface="Calibri" panose="020F0502020204030204" pitchFamily="34" charset="0"/>
              </a:rPr>
              <a:t>écoresponsables</a:t>
            </a:r>
            <a:r>
              <a:rPr lang="fr-CA" sz="2800" b="1" dirty="0">
                <a:latin typeface="Candara Light" panose="020E0502030303020204" pitchFamily="34" charset="0"/>
                <a:ea typeface="Calibri" panose="020F0502020204030204" pitchFamily="34" charset="0"/>
              </a:rPr>
              <a:t> maintenant et tout au long de son projet de vie et de carrière</a:t>
            </a:r>
            <a:endParaRPr lang="fr-CA" sz="2800" b="1" dirty="0">
              <a:effectLst/>
              <a:latin typeface="Candara Light" panose="020E0502030303020204" pitchFamily="34" charset="0"/>
              <a:ea typeface="Calibri" panose="020F0502020204030204" pitchFamily="34" charset="0"/>
            </a:endParaRPr>
          </a:p>
          <a:p>
            <a:endParaRPr lang="fr-CA" dirty="0">
              <a:latin typeface="Candara Light" panose="020E0502030303020204" pitchFamily="34" charset="0"/>
              <a:ea typeface="Calibri" panose="020F0502020204030204" pitchFamily="34" charset="0"/>
            </a:endParaRPr>
          </a:p>
          <a:p>
            <a:pPr lvl="0"/>
            <a:r>
              <a:rPr lang="fr-CA" b="1" dirty="0">
                <a:effectLst/>
                <a:latin typeface="Candara Light" panose="020E0502030303020204" pitchFamily="34" charset="0"/>
                <a:ea typeface="Times New Roman" panose="02020603050405020304" pitchFamily="18" charset="0"/>
              </a:rPr>
              <a:t>Préparer – Agir - influencer</a:t>
            </a:r>
            <a:r>
              <a:rPr lang="fr-CA" dirty="0">
                <a:effectLst/>
                <a:latin typeface="Candara Light" panose="020E0502030303020204" pitchFamily="34" charset="0"/>
                <a:ea typeface="Times New Roman" panose="02020603050405020304" pitchFamily="18" charset="0"/>
              </a:rPr>
              <a:t> </a:t>
            </a:r>
          </a:p>
          <a:p>
            <a:endParaRPr lang="fr-CA" dirty="0">
              <a:latin typeface="Candara Light" panose="020E0502030303020204" pitchFamily="34" charset="0"/>
            </a:endParaRPr>
          </a:p>
          <a:p>
            <a:r>
              <a:rPr lang="fr-CA" dirty="0">
                <a:latin typeface="Candara Light" panose="020E0502030303020204" pitchFamily="34" charset="0"/>
              </a:rPr>
              <a:t>3 éléments à toujours prendre en considération afin que l’apprenant développe des compétences écocitoyennes durables et viables.</a:t>
            </a:r>
            <a:endParaRPr lang="fr-CA" dirty="0"/>
          </a:p>
        </p:txBody>
      </p:sp>
      <p:pic>
        <p:nvPicPr>
          <p:cNvPr id="4" name="Image 3">
            <a:extLst>
              <a:ext uri="{FF2B5EF4-FFF2-40B4-BE49-F238E27FC236}">
                <a16:creationId xmlns:a16="http://schemas.microsoft.com/office/drawing/2014/main" id="{F0B57B60-685B-6C01-1FF7-E521490AAA0F}"/>
              </a:ext>
            </a:extLst>
          </p:cNvPr>
          <p:cNvPicPr>
            <a:picLocks noChangeAspect="1"/>
          </p:cNvPicPr>
          <p:nvPr/>
        </p:nvPicPr>
        <p:blipFill>
          <a:blip r:embed="rId3"/>
          <a:stretch>
            <a:fillRect/>
          </a:stretch>
        </p:blipFill>
        <p:spPr>
          <a:xfrm>
            <a:off x="6363707" y="260714"/>
            <a:ext cx="4738403" cy="6107758"/>
          </a:xfrm>
          <a:prstGeom prst="rect">
            <a:avLst/>
          </a:prstGeom>
        </p:spPr>
      </p:pic>
      <p:sp>
        <p:nvSpPr>
          <p:cNvPr id="5" name="Flèche : droite 4">
            <a:extLst>
              <a:ext uri="{FF2B5EF4-FFF2-40B4-BE49-F238E27FC236}">
                <a16:creationId xmlns:a16="http://schemas.microsoft.com/office/drawing/2014/main" id="{BB7862D7-DCF1-850E-F66A-E0E2AF2892DF}"/>
              </a:ext>
            </a:extLst>
          </p:cNvPr>
          <p:cNvSpPr/>
          <p:nvPr/>
        </p:nvSpPr>
        <p:spPr>
          <a:xfrm rot="1985089">
            <a:off x="5680364" y="624786"/>
            <a:ext cx="1717964" cy="1293091"/>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llipse 1">
            <a:extLst>
              <a:ext uri="{FF2B5EF4-FFF2-40B4-BE49-F238E27FC236}">
                <a16:creationId xmlns:a16="http://schemas.microsoft.com/office/drawing/2014/main" id="{75D5F5B3-CEE0-EEEB-1BB8-0B6F3BEDA2AB}"/>
              </a:ext>
            </a:extLst>
          </p:cNvPr>
          <p:cNvSpPr/>
          <p:nvPr/>
        </p:nvSpPr>
        <p:spPr>
          <a:xfrm>
            <a:off x="455306" y="3412435"/>
            <a:ext cx="1269168" cy="473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9657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17B513ADCFDC4C8A04393872767DAA" ma:contentTypeVersion="18" ma:contentTypeDescription="Create a new document." ma:contentTypeScope="" ma:versionID="6f9959d54ab957325876431c7148e391">
  <xsd:schema xmlns:xsd="http://www.w3.org/2001/XMLSchema" xmlns:xs="http://www.w3.org/2001/XMLSchema" xmlns:p="http://schemas.microsoft.com/office/2006/metadata/properties" xmlns:ns2="5f0b144e-1611-47d6-adea-51236a4de7ca" xmlns:ns3="4a867295-b5af-4a44-bcd1-88dd0fc9bf9d" targetNamespace="http://schemas.microsoft.com/office/2006/metadata/properties" ma:root="true" ma:fieldsID="a12246316de83fa9c5fd4b96cf551ac6" ns2:_="" ns3:_="">
    <xsd:import namespace="5f0b144e-1611-47d6-adea-51236a4de7ca"/>
    <xsd:import namespace="4a867295-b5af-4a44-bcd1-88dd0fc9bf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b144e-1611-47d6-adea-51236a4de7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dea123-a36d-4e01-a6d7-736616e5f8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867295-b5af-4a44-bcd1-88dd0fc9bf9d"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0b36367f-fc75-4f9d-a685-2e0f452aae4e}" ma:internalName="TaxCatchAll" ma:readOnly="false" ma:showField="CatchAllData" ma:web="4a867295-b5af-4a44-bcd1-88dd0fc9bf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0b144e-1611-47d6-adea-51236a4de7ca">
      <Terms xmlns="http://schemas.microsoft.com/office/infopath/2007/PartnerControls"/>
    </lcf76f155ced4ddcb4097134ff3c332f>
    <TaxCatchAll xmlns="4a867295-b5af-4a44-bcd1-88dd0fc9bf9d" xsi:nil="true"/>
  </documentManagement>
</p:properties>
</file>

<file path=customXml/itemProps1.xml><?xml version="1.0" encoding="utf-8"?>
<ds:datastoreItem xmlns:ds="http://schemas.openxmlformats.org/officeDocument/2006/customXml" ds:itemID="{6299BB91-AEF6-40D7-8E5B-BBCD54E228E9}"/>
</file>

<file path=customXml/itemProps2.xml><?xml version="1.0" encoding="utf-8"?>
<ds:datastoreItem xmlns:ds="http://schemas.openxmlformats.org/officeDocument/2006/customXml" ds:itemID="{CE27B2DD-93A3-4A38-A663-A8D3E891F632}"/>
</file>

<file path=customXml/itemProps3.xml><?xml version="1.0" encoding="utf-8"?>
<ds:datastoreItem xmlns:ds="http://schemas.openxmlformats.org/officeDocument/2006/customXml" ds:itemID="{F784BC2D-24B9-4B88-ABBD-E3898A27E86A}"/>
</file>

<file path=docProps/app.xml><?xml version="1.0" encoding="utf-8"?>
<Properties xmlns="http://schemas.openxmlformats.org/officeDocument/2006/extended-properties" xmlns:vt="http://schemas.openxmlformats.org/officeDocument/2006/docPropsVTypes">
  <TotalTime>7169</TotalTime>
  <Words>2006</Words>
  <Application>Microsoft Office PowerPoint</Application>
  <PresentationFormat>Grand écran</PresentationFormat>
  <Paragraphs>336</Paragraphs>
  <Slides>36</Slides>
  <Notes>26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Calibri</vt:lpstr>
      <vt:lpstr>Calibri Light</vt:lpstr>
      <vt:lpstr>Candara</vt:lpstr>
      <vt:lpstr>Candara Light</vt:lpstr>
      <vt:lpstr>Papyrus</vt:lpstr>
      <vt:lpstr>Thème Office</vt:lpstr>
      <vt:lpstr> Écocitoyenneté Visons une citoyenneté engagée et éthique   par l’engagement envrionnemental et climatique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Apprentissages profonds et authentiques   Poser de bonnes questions !   Trop souvent, l’humain est placé dans un contexte séparé des ressources naturelles 4 exemples simples (M à 12)  </vt:lpstr>
      <vt:lpstr>Présentation PowerPoint</vt:lpstr>
      <vt:lpstr>Atelier    2 exemples d’activités pédagogiques qui permettent de « Préparer »  </vt:lpstr>
      <vt:lpstr>1. Analyser le cycle de vie d’un produit</vt:lpstr>
      <vt:lpstr>Exemples d’objets à analyser:</vt:lpstr>
      <vt:lpstr>2. Calculateur d’empreinte carbone</vt:lpstr>
      <vt:lpstr>Conseils pour aider à répondre aux questions du calculateur de l’empreinte  carbone </vt:lpstr>
      <vt:lpstr>Exemples pour estimer la superficie d’une résidence Le but est de prendre conscience de l’impact de la superficie d’une résidence sur notre consommation d’énergie. (Fabrication, entretient et utilisation quotidienne)  Cette exercice influencera peut-être les décisions futurs de nos apprenants dans leur projet de vie et de carrière.  Selon les paramètres du calculateur:</vt:lpstr>
      <vt:lpstr>D’autres conseils pour aider à répondre aux questions du calculateur carbone:  Ces données sont très approximatives. </vt:lpstr>
      <vt:lpstr>Présentation PowerPoint</vt:lpstr>
      <vt:lpstr>Présentation PowerPoint</vt:lpstr>
      <vt:lpstr>Présentation PowerPoint</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Robichaud, Rachel (DSF-NE)</dc:creator>
  <cp:lastModifiedBy>Clara Drolet</cp:lastModifiedBy>
  <cp:revision>135</cp:revision>
  <dcterms:created xsi:type="dcterms:W3CDTF">2022-05-24T12:20:51Z</dcterms:created>
  <dcterms:modified xsi:type="dcterms:W3CDTF">2023-09-11T11:17:28Z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0x0101003517B513ADCFDC4C8A04393872767DAA</vt:lpwstr>
  </property>
</Properties>
</file>