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449" r:id="rId3"/>
    <p:sldId id="262" r:id="rId4"/>
    <p:sldId id="265" r:id="rId5"/>
    <p:sldId id="260" r:id="rId6"/>
    <p:sldId id="269" r:id="rId7"/>
    <p:sldId id="267" r:id="rId8"/>
    <p:sldId id="270" r:id="rId9"/>
    <p:sldId id="319" r:id="rId10"/>
    <p:sldId id="451" r:id="rId11"/>
    <p:sldId id="461" r:id="rId12"/>
    <p:sldId id="385" r:id="rId13"/>
    <p:sldId id="438" r:id="rId14"/>
    <p:sldId id="462" r:id="rId15"/>
    <p:sldId id="386" r:id="rId16"/>
    <p:sldId id="387" r:id="rId17"/>
    <p:sldId id="390" r:id="rId18"/>
    <p:sldId id="463" r:id="rId19"/>
    <p:sldId id="393" r:id="rId20"/>
    <p:sldId id="464" r:id="rId21"/>
    <p:sldId id="465" r:id="rId22"/>
    <p:sldId id="432" r:id="rId23"/>
    <p:sldId id="435" r:id="rId24"/>
    <p:sldId id="434" r:id="rId25"/>
    <p:sldId id="436" r:id="rId26"/>
    <p:sldId id="460" r:id="rId27"/>
    <p:sldId id="295" r:id="rId28"/>
    <p:sldId id="452" r:id="rId29"/>
    <p:sldId id="282" r:id="rId30"/>
    <p:sldId id="382" r:id="rId31"/>
    <p:sldId id="369" r:id="rId32"/>
    <p:sldId id="343" r:id="rId33"/>
    <p:sldId id="453" r:id="rId34"/>
    <p:sldId id="371" r:id="rId35"/>
    <p:sldId id="373" r:id="rId36"/>
    <p:sldId id="370" r:id="rId37"/>
    <p:sldId id="290" r:id="rId38"/>
    <p:sldId id="291" r:id="rId3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B040"/>
    <a:srgbClr val="7F77AD"/>
    <a:srgbClr val="A75926"/>
    <a:srgbClr val="AF5D27"/>
    <a:srgbClr val="B46128"/>
    <a:srgbClr val="A35723"/>
    <a:srgbClr val="8B8C8E"/>
    <a:srgbClr val="FEFEFE"/>
    <a:srgbClr val="0C3B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16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84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Cliquez et modifiez le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C0D47-2FBE-4EFB-AFFB-E6FA28DE80E1}" type="datetimeFigureOut">
              <a:rPr lang="fr-CA" smtClean="0"/>
              <a:t>2023-08-28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906F-8EAB-4DFE-A646-1C92DDE52C6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28546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C0D47-2FBE-4EFB-AFFB-E6FA28DE80E1}" type="datetimeFigureOut">
              <a:rPr lang="fr-CA" smtClean="0"/>
              <a:t>2023-08-28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906F-8EAB-4DFE-A646-1C92DDE52C6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08209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Cliquez et modifiez le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C0D47-2FBE-4EFB-AFFB-E6FA28DE80E1}" type="datetimeFigureOut">
              <a:rPr lang="fr-CA" smtClean="0"/>
              <a:t>2023-08-28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906F-8EAB-4DFE-A646-1C92DDE52C6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02685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C0D47-2FBE-4EFB-AFFB-E6FA28DE80E1}" type="datetimeFigureOut">
              <a:rPr lang="fr-CA" smtClean="0"/>
              <a:t>2023-08-28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906F-8EAB-4DFE-A646-1C92DDE52C6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2737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Cliquez et modifiez le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C0D47-2FBE-4EFB-AFFB-E6FA28DE80E1}" type="datetimeFigureOut">
              <a:rPr lang="fr-CA" smtClean="0"/>
              <a:t>2023-08-28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906F-8EAB-4DFE-A646-1C92DDE52C6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12750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C0D47-2FBE-4EFB-AFFB-E6FA28DE80E1}" type="datetimeFigureOut">
              <a:rPr lang="fr-CA" smtClean="0"/>
              <a:t>2023-08-28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906F-8EAB-4DFE-A646-1C92DDE52C6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21812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C0D47-2FBE-4EFB-AFFB-E6FA28DE80E1}" type="datetimeFigureOut">
              <a:rPr lang="fr-CA" smtClean="0"/>
              <a:t>2023-08-28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906F-8EAB-4DFE-A646-1C92DDE52C6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28702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C0D47-2FBE-4EFB-AFFB-E6FA28DE80E1}" type="datetimeFigureOut">
              <a:rPr lang="fr-CA" smtClean="0"/>
              <a:t>2023-08-28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906F-8EAB-4DFE-A646-1C92DDE52C6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47816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C0D47-2FBE-4EFB-AFFB-E6FA28DE80E1}" type="datetimeFigureOut">
              <a:rPr lang="fr-CA" smtClean="0"/>
              <a:t>2023-08-28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906F-8EAB-4DFE-A646-1C92DDE52C6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27865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C0D47-2FBE-4EFB-AFFB-E6FA28DE80E1}" type="datetimeFigureOut">
              <a:rPr lang="fr-CA" smtClean="0"/>
              <a:t>2023-08-28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906F-8EAB-4DFE-A646-1C92DDE52C6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314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C0D47-2FBE-4EFB-AFFB-E6FA28DE80E1}" type="datetimeFigureOut">
              <a:rPr lang="fr-CA" smtClean="0"/>
              <a:t>2023-08-28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906F-8EAB-4DFE-A646-1C92DDE52C6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97281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C0D47-2FBE-4EFB-AFFB-E6FA28DE80E1}" type="datetimeFigureOut">
              <a:rPr lang="fr-CA" smtClean="0"/>
              <a:t>2023-08-28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8906F-8EAB-4DFE-A646-1C92DDE52C6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65063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4" Type="http://schemas.openxmlformats.org/officeDocument/2006/relationships/image" Target="../media/image38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093" y="-2807713"/>
            <a:ext cx="4304907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578845" y="2799550"/>
            <a:ext cx="7034280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2">
                    <a:lumMod val="50000"/>
                  </a:schemeClr>
                </a:solidFill>
                <a:latin typeface="Nexa Light" charset="0"/>
                <a:ea typeface="Nexa Light" charset="0"/>
                <a:cs typeface="Nexa Light" charset="0"/>
              </a:rPr>
              <a:t>Le sentiment </a:t>
            </a:r>
          </a:p>
          <a:p>
            <a:pPr algn="ctr"/>
            <a:r>
              <a:rPr lang="fr-FR" sz="3600" b="1" dirty="0">
                <a:solidFill>
                  <a:schemeClr val="bg2">
                    <a:lumMod val="50000"/>
                  </a:schemeClr>
                </a:solidFill>
                <a:latin typeface="Nexa Light" charset="0"/>
                <a:ea typeface="Nexa Light" charset="0"/>
                <a:cs typeface="Nexa Light" charset="0"/>
              </a:rPr>
              <a:t>d’efficacité professionnelle chez le personnel enseignant…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992351" y="5358379"/>
            <a:ext cx="10207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2">
                    <a:lumMod val="50000"/>
                  </a:schemeClr>
                </a:solidFill>
                <a:latin typeface="Nexa Light" charset="0"/>
                <a:ea typeface="Nexa Light" charset="0"/>
                <a:cs typeface="Nexa Light" charset="0"/>
              </a:rPr>
              <a:t>Août 2023</a:t>
            </a:r>
          </a:p>
          <a:p>
            <a:pPr algn="ctr"/>
            <a:r>
              <a:rPr lang="fr-CA" b="1" dirty="0">
                <a:solidFill>
                  <a:schemeClr val="bg2">
                    <a:lumMod val="50000"/>
                  </a:schemeClr>
                </a:solidFill>
                <a:latin typeface="Nexa Light" charset="0"/>
                <a:ea typeface="Nexa Light" charset="0"/>
                <a:cs typeface="Nexa Light" charset="0"/>
              </a:rPr>
              <a:t>P</a:t>
            </a:r>
            <a:r>
              <a:rPr lang="fr-FR" b="1" dirty="0" err="1">
                <a:solidFill>
                  <a:schemeClr val="bg2">
                    <a:lumMod val="50000"/>
                  </a:schemeClr>
                </a:solidFill>
                <a:latin typeface="Nexa Light" charset="0"/>
                <a:ea typeface="Nexa Light" charset="0"/>
                <a:cs typeface="Nexa Light" charset="0"/>
              </a:rPr>
              <a:t>ar</a:t>
            </a:r>
            <a:r>
              <a:rPr lang="fr-FR" b="1" dirty="0">
                <a:solidFill>
                  <a:schemeClr val="bg2">
                    <a:lumMod val="50000"/>
                  </a:schemeClr>
                </a:solidFill>
                <a:latin typeface="Nexa Light" charset="0"/>
                <a:ea typeface="Nexa Light" charset="0"/>
                <a:cs typeface="Nexa Light" charset="0"/>
              </a:rPr>
              <a:t> Nadia </a:t>
            </a:r>
            <a:r>
              <a:rPr lang="fr-FR" b="1" dirty="0" err="1">
                <a:solidFill>
                  <a:schemeClr val="bg2">
                    <a:lumMod val="50000"/>
                  </a:schemeClr>
                </a:solidFill>
                <a:latin typeface="Nexa Light" charset="0"/>
                <a:ea typeface="Nexa Light" charset="0"/>
                <a:cs typeface="Nexa Light" charset="0"/>
              </a:rPr>
              <a:t>Gagnier</a:t>
            </a:r>
            <a:r>
              <a:rPr lang="fr-FR" b="1" dirty="0">
                <a:solidFill>
                  <a:schemeClr val="bg2">
                    <a:lumMod val="50000"/>
                  </a:schemeClr>
                </a:solidFill>
                <a:latin typeface="Nexa Light" charset="0"/>
                <a:ea typeface="Nexa Light" charset="0"/>
                <a:cs typeface="Nexa Light" charset="0"/>
              </a:rPr>
              <a:t>, </a:t>
            </a:r>
            <a:r>
              <a:rPr lang="fr-FR" b="1" dirty="0" err="1">
                <a:solidFill>
                  <a:schemeClr val="bg2">
                    <a:lumMod val="50000"/>
                  </a:schemeClr>
                </a:solidFill>
                <a:latin typeface="Nexa Light" charset="0"/>
                <a:ea typeface="Nexa Light" charset="0"/>
                <a:cs typeface="Nexa Light" charset="0"/>
              </a:rPr>
              <a:t>Ph.D</a:t>
            </a:r>
            <a:r>
              <a:rPr lang="fr-FR" b="1" dirty="0">
                <a:solidFill>
                  <a:schemeClr val="bg2">
                    <a:lumMod val="50000"/>
                  </a:schemeClr>
                </a:solidFill>
                <a:latin typeface="Nexa Light" charset="0"/>
                <a:ea typeface="Nexa Light" charset="0"/>
                <a:cs typeface="Nexa Light" charset="0"/>
              </a:rPr>
              <a:t>.</a:t>
            </a:r>
          </a:p>
          <a:p>
            <a:pPr algn="ctr"/>
            <a:r>
              <a:rPr lang="fr-FR" b="1" dirty="0">
                <a:solidFill>
                  <a:schemeClr val="bg2">
                    <a:lumMod val="50000"/>
                  </a:schemeClr>
                </a:solidFill>
                <a:latin typeface="Nexa Light" charset="0"/>
                <a:ea typeface="Nexa Light" charset="0"/>
                <a:cs typeface="Nexa Light" charset="0"/>
              </a:rPr>
              <a:t>Congrès de l’Association des enseignantes et enseignants francophones </a:t>
            </a:r>
          </a:p>
          <a:p>
            <a:pPr algn="ctr"/>
            <a:r>
              <a:rPr lang="fr-FR" b="1" dirty="0">
                <a:solidFill>
                  <a:schemeClr val="bg2">
                    <a:lumMod val="50000"/>
                  </a:schemeClr>
                </a:solidFill>
                <a:latin typeface="Nexa Light" charset="0"/>
                <a:ea typeface="Nexa Light" charset="0"/>
                <a:cs typeface="Nexa Light" charset="0"/>
              </a:rPr>
              <a:t>du Nouveau-Brunswick (AEFNB)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31" y="411704"/>
            <a:ext cx="5105191" cy="142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1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7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29615"/>
            <a:ext cx="12192000" cy="328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ZoneTexte 2"/>
          <p:cNvSpPr txBox="1"/>
          <p:nvPr/>
        </p:nvSpPr>
        <p:spPr>
          <a:xfrm>
            <a:off x="543182" y="2136338"/>
            <a:ext cx="111056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5400" b="1" dirty="0">
                <a:solidFill>
                  <a:schemeClr val="bg1"/>
                </a:solidFill>
                <a:latin typeface="Nexa Light" panose="02000000000000000000" pitchFamily="50" charset="0"/>
              </a:rPr>
              <a:t>Le sentiment d’efficacité personnelle et </a:t>
            </a:r>
          </a:p>
          <a:p>
            <a:pPr algn="ctr"/>
            <a:r>
              <a:rPr lang="fr-CA" sz="5400" b="1" dirty="0">
                <a:solidFill>
                  <a:schemeClr val="bg1"/>
                </a:solidFill>
                <a:latin typeface="Nexa Light" panose="02000000000000000000" pitchFamily="50" charset="0"/>
              </a:rPr>
              <a:t>le contexte scolaire…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093" y="-2415823"/>
            <a:ext cx="4304907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4FABB53-6141-B9B6-58A9-28D7D609B654}"/>
              </a:ext>
            </a:extLst>
          </p:cNvPr>
          <p:cNvSpPr txBox="1"/>
          <p:nvPr/>
        </p:nvSpPr>
        <p:spPr>
          <a:xfrm>
            <a:off x="6640285" y="6570696"/>
            <a:ext cx="5551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Tous droits réservés. © 2023, Académie Dre Nadia </a:t>
            </a:r>
            <a:r>
              <a:rPr lang="fr-CA" sz="1000" dirty="0" err="1">
                <a:solidFill>
                  <a:schemeClr val="bg1">
                    <a:lumMod val="50000"/>
                  </a:schemeClr>
                </a:solidFill>
              </a:rPr>
              <a:t>Gagnier</a:t>
            </a:r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 Psychologue-conférencière-formatrice S.A.</a:t>
            </a:r>
          </a:p>
        </p:txBody>
      </p:sp>
    </p:spTree>
    <p:extLst>
      <p:ext uri="{BB962C8B-B14F-4D97-AF65-F5344CB8AC3E}">
        <p14:creationId xmlns:p14="http://schemas.microsoft.com/office/powerpoint/2010/main" val="311044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29615"/>
            <a:ext cx="12192000" cy="328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ZoneTexte 2"/>
          <p:cNvSpPr txBox="1"/>
          <p:nvPr/>
        </p:nvSpPr>
        <p:spPr>
          <a:xfrm>
            <a:off x="543182" y="3077724"/>
            <a:ext cx="11105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5400" b="1" dirty="0">
                <a:solidFill>
                  <a:schemeClr val="bg1"/>
                </a:solidFill>
                <a:latin typeface="Nexa Light" panose="02000000000000000000" pitchFamily="50" charset="0"/>
              </a:rPr>
              <a:t>L’élève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093" y="-2415823"/>
            <a:ext cx="4304907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D46F626-F7EB-579F-709A-2CA0DC0935B2}"/>
              </a:ext>
            </a:extLst>
          </p:cNvPr>
          <p:cNvSpPr txBox="1"/>
          <p:nvPr/>
        </p:nvSpPr>
        <p:spPr>
          <a:xfrm>
            <a:off x="6640285" y="6570696"/>
            <a:ext cx="5551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Tous droits réservés. © 2023, Académie Dre Nadia </a:t>
            </a:r>
            <a:r>
              <a:rPr lang="fr-CA" sz="1000" dirty="0" err="1">
                <a:solidFill>
                  <a:schemeClr val="bg1">
                    <a:lumMod val="50000"/>
                  </a:schemeClr>
                </a:solidFill>
              </a:rPr>
              <a:t>Gagnier</a:t>
            </a:r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 Psychologue-conférencière-formatrice S.A.</a:t>
            </a:r>
          </a:p>
        </p:txBody>
      </p:sp>
    </p:spTree>
    <p:extLst>
      <p:ext uri="{BB962C8B-B14F-4D97-AF65-F5344CB8AC3E}">
        <p14:creationId xmlns:p14="http://schemas.microsoft.com/office/powerpoint/2010/main" val="214666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29615"/>
            <a:ext cx="12192000" cy="328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CA" dirty="0"/>
          </a:p>
        </p:txBody>
      </p:sp>
      <p:sp>
        <p:nvSpPr>
          <p:cNvPr id="19" name="ZoneTexte 18"/>
          <p:cNvSpPr txBox="1"/>
          <p:nvPr/>
        </p:nvSpPr>
        <p:spPr>
          <a:xfrm>
            <a:off x="1836964" y="594107"/>
            <a:ext cx="8518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 dirty="0">
                <a:solidFill>
                  <a:srgbClr val="7F77AD"/>
                </a:solidFill>
                <a:latin typeface="Nexa Light" panose="02000000000000000000" pitchFamily="50" charset="0"/>
              </a:rPr>
              <a:t>L’élève…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59082" y="1631856"/>
            <a:ext cx="6887076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L’école, c’est le lieu ou l’enfant développe: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Des compétences cognitives 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Des connaissances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Des compétences de résolution de problèmes, essentielles pour agir efficacement en société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À l’école, ses connaissances et aptitudes cognitives sont continuellement testées, évaluées et comparées socialement.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Lorsqu’il maitrise des compétences cognitives, il développe un sentiment croissant d’</a:t>
            </a:r>
            <a:r>
              <a:rPr lang="fr-CA" sz="2000" b="1" u="sng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efficacité intellectuelle</a:t>
            </a: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 ou </a:t>
            </a:r>
            <a:r>
              <a:rPr lang="fr-CA" sz="2000" b="1" u="sng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d’apprentissage</a:t>
            </a: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.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149" y="-1808039"/>
            <a:ext cx="2318851" cy="369408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7F1B5EF-DE7D-B55D-911B-110B03EAE248}"/>
              </a:ext>
            </a:extLst>
          </p:cNvPr>
          <p:cNvSpPr txBox="1"/>
          <p:nvPr/>
        </p:nvSpPr>
        <p:spPr>
          <a:xfrm>
            <a:off x="6640285" y="6570696"/>
            <a:ext cx="5551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Tous droits réservés. © 2023, Académie Dre Nadia </a:t>
            </a:r>
            <a:r>
              <a:rPr lang="fr-CA" sz="1000" dirty="0" err="1">
                <a:solidFill>
                  <a:schemeClr val="bg1">
                    <a:lumMod val="50000"/>
                  </a:schemeClr>
                </a:solidFill>
              </a:rPr>
              <a:t>Gagnier</a:t>
            </a:r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 Psychologue-conférencière-formatrice S.A.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D8FE932-30F2-9D16-6F42-0310220B5C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r="27042"/>
          <a:stretch/>
        </p:blipFill>
        <p:spPr>
          <a:xfrm>
            <a:off x="7219218" y="1707777"/>
            <a:ext cx="4393848" cy="448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5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29615"/>
            <a:ext cx="12192000" cy="328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CA" dirty="0"/>
          </a:p>
        </p:txBody>
      </p:sp>
      <p:sp>
        <p:nvSpPr>
          <p:cNvPr id="19" name="ZoneTexte 18"/>
          <p:cNvSpPr txBox="1"/>
          <p:nvPr/>
        </p:nvSpPr>
        <p:spPr>
          <a:xfrm>
            <a:off x="1531668" y="276839"/>
            <a:ext cx="9128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 dirty="0">
                <a:solidFill>
                  <a:srgbClr val="7F77AD"/>
                </a:solidFill>
                <a:latin typeface="Nexa Light" panose="02000000000000000000" pitchFamily="50" charset="0"/>
              </a:rPr>
              <a:t>Un fort sentiment </a:t>
            </a:r>
          </a:p>
          <a:p>
            <a:pPr algn="ctr"/>
            <a:r>
              <a:rPr lang="fr-CA" sz="3600" b="1" dirty="0">
                <a:solidFill>
                  <a:srgbClr val="7F77AD"/>
                </a:solidFill>
                <a:latin typeface="Nexa Light" panose="02000000000000000000" pitchFamily="50" charset="0"/>
              </a:rPr>
              <a:t>d’efficacité intellectuelle favorise…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95985" y="2856286"/>
            <a:ext cx="550001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fr-CA" sz="24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La motivation scolaire</a:t>
            </a:r>
          </a:p>
          <a:p>
            <a:pPr marL="342900" indent="-3429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fr-CA" sz="24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La réussite scolaire</a:t>
            </a:r>
          </a:p>
          <a:p>
            <a:pPr marL="342900" indent="-34290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fr-CA" sz="24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Le développement d’un intérêt intrinsèque vis-à-vis des matières scolaires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149" y="-1808039"/>
            <a:ext cx="2318851" cy="369408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50DCA2D-532F-0D1E-27DC-1979993A416E}"/>
              </a:ext>
            </a:extLst>
          </p:cNvPr>
          <p:cNvSpPr txBox="1"/>
          <p:nvPr/>
        </p:nvSpPr>
        <p:spPr>
          <a:xfrm>
            <a:off x="6640285" y="6570696"/>
            <a:ext cx="5551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Tous droits réservés. © 2023, Académie Dre Nadia </a:t>
            </a:r>
            <a:r>
              <a:rPr lang="fr-CA" sz="1000" dirty="0" err="1">
                <a:solidFill>
                  <a:schemeClr val="bg1">
                    <a:lumMod val="50000"/>
                  </a:schemeClr>
                </a:solidFill>
              </a:rPr>
              <a:t>Gagnier</a:t>
            </a:r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 Psychologue-conférencière-formatrice S.A.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A9B0E09-A937-76B9-1B3D-1E15602D9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048" y="2497743"/>
            <a:ext cx="5134630" cy="342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8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29615"/>
            <a:ext cx="12192000" cy="328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ZoneTexte 2"/>
          <p:cNvSpPr txBox="1"/>
          <p:nvPr/>
        </p:nvSpPr>
        <p:spPr>
          <a:xfrm>
            <a:off x="543182" y="3077724"/>
            <a:ext cx="111056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5400" b="1" dirty="0">
                <a:solidFill>
                  <a:schemeClr val="bg1"/>
                </a:solidFill>
                <a:latin typeface="Nexa Light" panose="02000000000000000000" pitchFamily="50" charset="0"/>
              </a:rPr>
              <a:t>Les enseignants et </a:t>
            </a:r>
          </a:p>
          <a:p>
            <a:pPr algn="ctr"/>
            <a:r>
              <a:rPr lang="fr-CA" sz="5400" b="1" dirty="0">
                <a:solidFill>
                  <a:schemeClr val="bg1"/>
                </a:solidFill>
                <a:latin typeface="Nexa Light" panose="02000000000000000000" pitchFamily="50" charset="0"/>
              </a:rPr>
              <a:t>l’équipe école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093" y="-2415823"/>
            <a:ext cx="4304907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C5B898A-DF8D-0E2E-C026-B5658B7C480F}"/>
              </a:ext>
            </a:extLst>
          </p:cNvPr>
          <p:cNvSpPr txBox="1"/>
          <p:nvPr/>
        </p:nvSpPr>
        <p:spPr>
          <a:xfrm>
            <a:off x="6640285" y="6570696"/>
            <a:ext cx="5551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Tous droits réservés. © 2023, Académie Dre Nadia </a:t>
            </a:r>
            <a:r>
              <a:rPr lang="fr-CA" sz="1000" dirty="0" err="1">
                <a:solidFill>
                  <a:schemeClr val="bg1">
                    <a:lumMod val="50000"/>
                  </a:schemeClr>
                </a:solidFill>
              </a:rPr>
              <a:t>Gagnier</a:t>
            </a:r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 Psychologue-conférencière-formatrice S.A.</a:t>
            </a:r>
          </a:p>
        </p:txBody>
      </p:sp>
    </p:spTree>
    <p:extLst>
      <p:ext uri="{BB962C8B-B14F-4D97-AF65-F5344CB8AC3E}">
        <p14:creationId xmlns:p14="http://schemas.microsoft.com/office/powerpoint/2010/main" val="223508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29615"/>
            <a:ext cx="12192000" cy="328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CA" dirty="0"/>
          </a:p>
        </p:txBody>
      </p:sp>
      <p:sp>
        <p:nvSpPr>
          <p:cNvPr id="19" name="ZoneTexte 18"/>
          <p:cNvSpPr txBox="1"/>
          <p:nvPr/>
        </p:nvSpPr>
        <p:spPr>
          <a:xfrm>
            <a:off x="1725306" y="418641"/>
            <a:ext cx="8741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>
                <a:solidFill>
                  <a:srgbClr val="7F77AD"/>
                </a:solidFill>
                <a:latin typeface="Nexa Light" panose="02000000000000000000" pitchFamily="50" charset="0"/>
              </a:rPr>
              <a:t>Le sentiment d’efficacité personnelle des membres du personnel scolaire peut influencer…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-30735" y="1730378"/>
            <a:ext cx="597988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Leur façon d‘enseigner, leur gestion de classe, leur façon de remplir leur rôle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Leur façon d’interagir avec les élèves et leurs collègues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Leur satisfaction par rapport à leur carrière dans le milieu scolaire 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Leur capacité à impliquer les parents dans leur soutien à l’enfant et à développer leur sentiment d’efficacité parentale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Le sentiment d’efficacité personnelle des élèves et de leurs parents!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149" y="-1808039"/>
            <a:ext cx="2318851" cy="369408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013D3B4-5CB0-C41D-F481-3D1250DDCAF6}"/>
              </a:ext>
            </a:extLst>
          </p:cNvPr>
          <p:cNvSpPr txBox="1"/>
          <p:nvPr/>
        </p:nvSpPr>
        <p:spPr>
          <a:xfrm>
            <a:off x="6640285" y="6570696"/>
            <a:ext cx="5551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Tous droits réservés. © 2023, Académie Dre Nadia </a:t>
            </a:r>
            <a:r>
              <a:rPr lang="fr-CA" sz="1000" dirty="0" err="1">
                <a:solidFill>
                  <a:schemeClr val="bg1">
                    <a:lumMod val="50000"/>
                  </a:schemeClr>
                </a:solidFill>
              </a:rPr>
              <a:t>Gagnier</a:t>
            </a:r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 Psychologue-conférencière-formatrice S.A.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F3FD14B-9432-3216-02B1-8F8CC67360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8" r="8088"/>
          <a:stretch/>
        </p:blipFill>
        <p:spPr>
          <a:xfrm>
            <a:off x="5949152" y="2116626"/>
            <a:ext cx="5949152" cy="399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29615"/>
            <a:ext cx="12192000" cy="328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CA" dirty="0"/>
          </a:p>
        </p:txBody>
      </p:sp>
      <p:sp>
        <p:nvSpPr>
          <p:cNvPr id="19" name="ZoneTexte 18"/>
          <p:cNvSpPr txBox="1"/>
          <p:nvPr/>
        </p:nvSpPr>
        <p:spPr>
          <a:xfrm>
            <a:off x="1836964" y="594107"/>
            <a:ext cx="8518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>
                <a:solidFill>
                  <a:srgbClr val="7F77AD"/>
                </a:solidFill>
                <a:latin typeface="Nexa Light" panose="02000000000000000000" pitchFamily="50" charset="0"/>
              </a:rPr>
              <a:t>Quelques études sur le SEP des enseignants…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32013" y="1554912"/>
            <a:ext cx="11415487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sz="2000" b="1" u="sng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Gibson et </a:t>
            </a:r>
            <a:r>
              <a:rPr lang="fr-CA" sz="2000" b="1" u="sng" dirty="0" err="1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Dembo</a:t>
            </a:r>
            <a:r>
              <a:rPr lang="fr-CA" sz="2000" b="1" u="sng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 (1984)</a:t>
            </a: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 ont mesuré les croyances des enseignants en leur efficacité: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à motiver et enseigner à des élèves difficiles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à contrecarrer des influences adverses du foyer (les parents désengagés) et de la communauté sur le développement scolaire des élèves.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sz="2000" b="1" u="sng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Résultats:</a:t>
            </a: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 Les enseignants qui ont un sentiment d’efficacité pédagogique élevé agissent en pensant…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Qu’il est possible d’apprendre aux élèves en difficulté grâce à un effort supplémentaire et à des techniques appropriées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Qu’ils peuvent solliciter le soutien de la famille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Qu’ils peuvent vaincre les influences contraires de la communauté par un enseignement efficace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149" y="-1808039"/>
            <a:ext cx="2318851" cy="369408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65C650E-A54C-C2F4-62C6-3906B1668DF2}"/>
              </a:ext>
            </a:extLst>
          </p:cNvPr>
          <p:cNvSpPr txBox="1"/>
          <p:nvPr/>
        </p:nvSpPr>
        <p:spPr>
          <a:xfrm>
            <a:off x="6640285" y="6570696"/>
            <a:ext cx="5551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Tous droits réservés. © 2023, Académie Dre Nadia </a:t>
            </a:r>
            <a:r>
              <a:rPr lang="fr-CA" sz="1000" dirty="0" err="1">
                <a:solidFill>
                  <a:schemeClr val="bg1">
                    <a:lumMod val="50000"/>
                  </a:schemeClr>
                </a:solidFill>
              </a:rPr>
              <a:t>Gagnier</a:t>
            </a:r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 Psychologue-conférencière-formatrice S.A.</a:t>
            </a:r>
          </a:p>
        </p:txBody>
      </p:sp>
    </p:spTree>
    <p:extLst>
      <p:ext uri="{BB962C8B-B14F-4D97-AF65-F5344CB8AC3E}">
        <p14:creationId xmlns:p14="http://schemas.microsoft.com/office/powerpoint/2010/main" val="394327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29615"/>
            <a:ext cx="12192000" cy="328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CA" dirty="0"/>
          </a:p>
        </p:txBody>
      </p:sp>
      <p:sp>
        <p:nvSpPr>
          <p:cNvPr id="19" name="ZoneTexte 18"/>
          <p:cNvSpPr txBox="1"/>
          <p:nvPr/>
        </p:nvSpPr>
        <p:spPr>
          <a:xfrm>
            <a:off x="1836964" y="594107"/>
            <a:ext cx="8518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>
                <a:solidFill>
                  <a:srgbClr val="7F77AD"/>
                </a:solidFill>
                <a:latin typeface="Nexa Light" panose="02000000000000000000" pitchFamily="50" charset="0"/>
              </a:rPr>
              <a:t>Lorsque l’enseignant perçoit sa faible efficacité comme une menace pour l’égo…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65812" y="1548214"/>
            <a:ext cx="747848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2200"/>
              </a:spcAft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Il se tourne vers des stratégies d’adaptation </a:t>
            </a:r>
            <a:r>
              <a:rPr lang="fr-CA" sz="2000" b="1" u="sng" dirty="0" err="1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évitantes</a:t>
            </a:r>
            <a:r>
              <a:rPr lang="fr-CA" sz="2000" b="1" u="sng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:</a:t>
            </a:r>
          </a:p>
          <a:p>
            <a:pPr marL="800100" lvl="1" indent="-342900">
              <a:spcAft>
                <a:spcPts val="2200"/>
              </a:spcAft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Désengagement vis-à-vis les activités pédagogiques</a:t>
            </a:r>
          </a:p>
          <a:p>
            <a:pPr marL="800100" lvl="1" indent="-342900">
              <a:spcAft>
                <a:spcPts val="2200"/>
              </a:spcAft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Moins de temps accordé aux tâches correspondant à des domaines d’inefficacité perçue                      (ex.: maths, nouvelles technologies…)  </a:t>
            </a:r>
          </a:p>
          <a:p>
            <a:pPr marL="342900" indent="-342900">
              <a:spcAft>
                <a:spcPts val="2200"/>
              </a:spcAft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Cet évitement maintient:</a:t>
            </a:r>
          </a:p>
          <a:p>
            <a:pPr marL="800100" lvl="1" indent="-342900">
              <a:spcAft>
                <a:spcPts val="2200"/>
              </a:spcAft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Les fausses interprétations ou les fausses croyances (ex.: « les difficultés sont insurmontables, je n’y arriverai jamais, les élèves ne sont pas motivés… »)</a:t>
            </a:r>
          </a:p>
          <a:p>
            <a:pPr marL="800100" lvl="1" indent="-342900">
              <a:spcAft>
                <a:spcPts val="2200"/>
              </a:spcAft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Le faible sentiment d’efficacité professionnelle           (ex.: « je suis incapable d’aider cet élève… »)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149" y="-1808039"/>
            <a:ext cx="2318851" cy="369408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E092E30-89D0-0F48-8BBC-FE080AF613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7"/>
          <a:stretch/>
        </p:blipFill>
        <p:spPr>
          <a:xfrm>
            <a:off x="7644299" y="1763577"/>
            <a:ext cx="4220978" cy="470898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BCBA15A-8206-2E0A-D36D-170E314F7BC5}"/>
              </a:ext>
            </a:extLst>
          </p:cNvPr>
          <p:cNvSpPr txBox="1"/>
          <p:nvPr/>
        </p:nvSpPr>
        <p:spPr>
          <a:xfrm>
            <a:off x="6640285" y="6570696"/>
            <a:ext cx="5551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Tous droits réservés. © 2023, Académie Dre Nadia </a:t>
            </a:r>
            <a:r>
              <a:rPr lang="fr-CA" sz="1000" dirty="0" err="1">
                <a:solidFill>
                  <a:schemeClr val="bg1">
                    <a:lumMod val="50000"/>
                  </a:schemeClr>
                </a:solidFill>
              </a:rPr>
              <a:t>Gagnier</a:t>
            </a:r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 Psychologue-conférencière-formatrice S.A.</a:t>
            </a:r>
          </a:p>
        </p:txBody>
      </p:sp>
    </p:spTree>
    <p:extLst>
      <p:ext uri="{BB962C8B-B14F-4D97-AF65-F5344CB8AC3E}">
        <p14:creationId xmlns:p14="http://schemas.microsoft.com/office/powerpoint/2010/main" val="162009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29615"/>
            <a:ext cx="12192000" cy="328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ZoneTexte 2"/>
          <p:cNvSpPr txBox="1"/>
          <p:nvPr/>
        </p:nvSpPr>
        <p:spPr>
          <a:xfrm>
            <a:off x="543182" y="3077724"/>
            <a:ext cx="11105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5400" b="1" dirty="0">
                <a:solidFill>
                  <a:schemeClr val="bg1"/>
                </a:solidFill>
                <a:latin typeface="Nexa Light" panose="02000000000000000000" pitchFamily="50" charset="0"/>
              </a:rPr>
              <a:t>Les parents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093" y="-2415823"/>
            <a:ext cx="4304907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B823FEB-6275-A554-0280-1D9AF5ECDD52}"/>
              </a:ext>
            </a:extLst>
          </p:cNvPr>
          <p:cNvSpPr txBox="1"/>
          <p:nvPr/>
        </p:nvSpPr>
        <p:spPr>
          <a:xfrm>
            <a:off x="6640285" y="6570696"/>
            <a:ext cx="5551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Tous droits réservés. © 2023, Académie Dre Nadia </a:t>
            </a:r>
            <a:r>
              <a:rPr lang="fr-CA" sz="1000" dirty="0" err="1">
                <a:solidFill>
                  <a:schemeClr val="bg1">
                    <a:lumMod val="50000"/>
                  </a:schemeClr>
                </a:solidFill>
              </a:rPr>
              <a:t>Gagnier</a:t>
            </a:r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 Psychologue-conférencière-formatrice S.A.</a:t>
            </a:r>
          </a:p>
        </p:txBody>
      </p:sp>
    </p:spTree>
    <p:extLst>
      <p:ext uri="{BB962C8B-B14F-4D97-AF65-F5344CB8AC3E}">
        <p14:creationId xmlns:p14="http://schemas.microsoft.com/office/powerpoint/2010/main" val="182010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29615"/>
            <a:ext cx="12192000" cy="328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CA" dirty="0"/>
          </a:p>
        </p:txBody>
      </p:sp>
      <p:sp>
        <p:nvSpPr>
          <p:cNvPr id="19" name="ZoneTexte 18"/>
          <p:cNvSpPr txBox="1"/>
          <p:nvPr/>
        </p:nvSpPr>
        <p:spPr>
          <a:xfrm>
            <a:off x="2000181" y="383090"/>
            <a:ext cx="81916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000" b="1" dirty="0">
                <a:solidFill>
                  <a:srgbClr val="7F77AD"/>
                </a:solidFill>
                <a:latin typeface="Nexa Light" panose="02000000000000000000" pitchFamily="50" charset="0"/>
              </a:rPr>
              <a:t>Le sentiment d’efficacité des parents…</a:t>
            </a:r>
          </a:p>
          <a:p>
            <a:pPr algn="ctr"/>
            <a:r>
              <a:rPr lang="fr-CA" sz="3000" b="1" dirty="0">
                <a:solidFill>
                  <a:srgbClr val="7F77AD"/>
                </a:solidFill>
                <a:latin typeface="Nexa Light" panose="02000000000000000000" pitchFamily="50" charset="0"/>
              </a:rPr>
              <a:t>dans le contexte scolaire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25838" y="2009803"/>
            <a:ext cx="4672716" cy="3908762"/>
          </a:xfrm>
          <a:prstGeom prst="rect">
            <a:avLst/>
          </a:prstGeom>
          <a:noFill/>
          <a:ln w="28575">
            <a:solidFill>
              <a:srgbClr val="7F77AD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fr-CA" sz="2400" b="1" u="sng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Les parents qui ressentent une efficacité personnelle: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Considèrent l’éducation comme une responsabilité partagée.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Plus leur sentiment d’efficacité parentale est élevé, plus ils guident leur enfant dans ses apprentissages et participent activement à la vie à l’école.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149" y="-1808039"/>
            <a:ext cx="2318851" cy="369408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FCDC7C1-F4E2-5446-B277-22B137351CE5}"/>
              </a:ext>
            </a:extLst>
          </p:cNvPr>
          <p:cNvSpPr txBox="1"/>
          <p:nvPr/>
        </p:nvSpPr>
        <p:spPr>
          <a:xfrm>
            <a:off x="7193448" y="1979674"/>
            <a:ext cx="4672716" cy="4062651"/>
          </a:xfrm>
          <a:prstGeom prst="rect">
            <a:avLst/>
          </a:prstGeom>
          <a:noFill/>
          <a:ln w="28575">
            <a:solidFill>
              <a:srgbClr val="7F77AD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fr-CA" sz="2400" b="1" u="sng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Les parents qui doutent de leur efficacité personnelle: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Délèguent l’éducation aux enseignants et éducateurs.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Ils sont ambivalents par rapport à l’implication parentale dans la scolarité.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Surtout si on les soumet à un examen critique et à une pression visant à produire une réussite scolaire de l’élève.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772A027-4739-23AB-738D-47A2DBD4541A}"/>
              </a:ext>
            </a:extLst>
          </p:cNvPr>
          <p:cNvSpPr txBox="1"/>
          <p:nvPr/>
        </p:nvSpPr>
        <p:spPr>
          <a:xfrm>
            <a:off x="6640285" y="6570696"/>
            <a:ext cx="5551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Tous droits réservés. © 2023, Académie Dre Nadia </a:t>
            </a:r>
            <a:r>
              <a:rPr lang="fr-CA" sz="1000" dirty="0" err="1">
                <a:solidFill>
                  <a:schemeClr val="bg1">
                    <a:lumMod val="50000"/>
                  </a:schemeClr>
                </a:solidFill>
              </a:rPr>
              <a:t>Gagnier</a:t>
            </a:r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 Psychologue-conférencière-formatrice S.A.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B7BFB7D-AD76-FF8A-03A7-A0A9D4125F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1" r="17647"/>
          <a:stretch/>
        </p:blipFill>
        <p:spPr>
          <a:xfrm>
            <a:off x="5035424" y="2430684"/>
            <a:ext cx="2123348" cy="333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1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bldLvl="2" animBg="1"/>
      <p:bldP spid="8" grpId="0" uiExpand="1" build="p" bldLvl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7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29615"/>
            <a:ext cx="12192000" cy="328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ZoneTexte 2"/>
          <p:cNvSpPr txBox="1"/>
          <p:nvPr/>
        </p:nvSpPr>
        <p:spPr>
          <a:xfrm>
            <a:off x="1705947" y="1859339"/>
            <a:ext cx="878010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5400" b="1" dirty="0">
                <a:solidFill>
                  <a:schemeClr val="bg1"/>
                </a:solidFill>
                <a:latin typeface="Nexa Light" panose="02000000000000000000" pitchFamily="50" charset="0"/>
              </a:rPr>
              <a:t>Le sentiment </a:t>
            </a:r>
          </a:p>
          <a:p>
            <a:pPr algn="ctr"/>
            <a:r>
              <a:rPr lang="fr-CA" sz="5400" b="1" dirty="0">
                <a:solidFill>
                  <a:schemeClr val="bg1"/>
                </a:solidFill>
                <a:latin typeface="Nexa Light" panose="02000000000000000000" pitchFamily="50" charset="0"/>
              </a:rPr>
              <a:t>d’efficacité personnelle….</a:t>
            </a:r>
          </a:p>
          <a:p>
            <a:pPr algn="ctr"/>
            <a:endParaRPr lang="fr-CA" sz="5400" b="1" dirty="0">
              <a:solidFill>
                <a:schemeClr val="bg1"/>
              </a:solidFill>
              <a:latin typeface="Nexa Light" panose="02000000000000000000" pitchFamily="50" charset="0"/>
            </a:endParaRPr>
          </a:p>
          <a:p>
            <a:pPr algn="ctr"/>
            <a:r>
              <a:rPr lang="fr-CA" sz="3600" b="1" dirty="0">
                <a:solidFill>
                  <a:schemeClr val="bg1"/>
                </a:solidFill>
                <a:latin typeface="Nexa Light" panose="02000000000000000000" pitchFamily="50" charset="0"/>
              </a:rPr>
              <a:t>Qu’est-ce que c’est?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093" y="-2415823"/>
            <a:ext cx="4304907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BD465E7-1835-76CA-B87E-AB80192CEA86}"/>
              </a:ext>
            </a:extLst>
          </p:cNvPr>
          <p:cNvSpPr txBox="1"/>
          <p:nvPr/>
        </p:nvSpPr>
        <p:spPr>
          <a:xfrm>
            <a:off x="6640285" y="6570696"/>
            <a:ext cx="5551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Tous droits réservés. © 2023, Académie Dre Nadia </a:t>
            </a:r>
            <a:r>
              <a:rPr lang="fr-CA" sz="1000" dirty="0" err="1">
                <a:solidFill>
                  <a:schemeClr val="bg1">
                    <a:lumMod val="50000"/>
                  </a:schemeClr>
                </a:solidFill>
              </a:rPr>
              <a:t>Gagnier</a:t>
            </a:r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 Psychologue-conférencière-formatrice S.A.</a:t>
            </a:r>
          </a:p>
        </p:txBody>
      </p:sp>
    </p:spTree>
    <p:extLst>
      <p:ext uri="{BB962C8B-B14F-4D97-AF65-F5344CB8AC3E}">
        <p14:creationId xmlns:p14="http://schemas.microsoft.com/office/powerpoint/2010/main" val="2783280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29615"/>
            <a:ext cx="12192000" cy="328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CA" dirty="0"/>
          </a:p>
        </p:txBody>
      </p:sp>
      <p:sp>
        <p:nvSpPr>
          <p:cNvPr id="19" name="ZoneTexte 18"/>
          <p:cNvSpPr txBox="1"/>
          <p:nvPr/>
        </p:nvSpPr>
        <p:spPr>
          <a:xfrm>
            <a:off x="1836964" y="594107"/>
            <a:ext cx="8518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>
                <a:solidFill>
                  <a:srgbClr val="7F77AD"/>
                </a:solidFill>
                <a:latin typeface="Nexa Light" panose="02000000000000000000" pitchFamily="50" charset="0"/>
              </a:rPr>
              <a:t>Les parents et l’enseignant…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04201" y="1477098"/>
            <a:ext cx="7262587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19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Le SEP de l’enseignant détermine partiellement le niveau de participation parentale dans les activités scolaires des enfants.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19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Les enseignants convaincus de leurs capacités ont le plus de chances de solliciter et de soutenir les efforts pédagogiques des parents.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19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Plus l’efficacité pédagogique de l’enseignant est forte, plus les parents: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19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recherchent le contact avec lui,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19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enseignent à la maison à partir de programmes qu’il a fixés,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19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aident leur enfant à faire ses devoirs,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19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et soutiennent de diverses autres manières les efforts de l’enseignant.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149" y="-1808039"/>
            <a:ext cx="2318851" cy="369408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E0543C8-5D39-4B45-8AE8-DA2ED423A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788" y="2823789"/>
            <a:ext cx="4393199" cy="292879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CC27753-5EC5-2AEB-37F9-430987A3EE71}"/>
              </a:ext>
            </a:extLst>
          </p:cNvPr>
          <p:cNvSpPr txBox="1"/>
          <p:nvPr/>
        </p:nvSpPr>
        <p:spPr>
          <a:xfrm>
            <a:off x="6640285" y="6570696"/>
            <a:ext cx="5551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Tous droits réservés. © 2023, Académie Dre Nadia </a:t>
            </a:r>
            <a:r>
              <a:rPr lang="fr-CA" sz="1000" dirty="0" err="1">
                <a:solidFill>
                  <a:schemeClr val="bg1">
                    <a:lumMod val="50000"/>
                  </a:schemeClr>
                </a:solidFill>
              </a:rPr>
              <a:t>Gagnier</a:t>
            </a:r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 Psychologue-conférencière-formatrice S.A.</a:t>
            </a:r>
          </a:p>
        </p:txBody>
      </p:sp>
    </p:spTree>
    <p:extLst>
      <p:ext uri="{BB962C8B-B14F-4D97-AF65-F5344CB8AC3E}">
        <p14:creationId xmlns:p14="http://schemas.microsoft.com/office/powerpoint/2010/main" val="325014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29615"/>
            <a:ext cx="12192000" cy="328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093" y="-2415823"/>
            <a:ext cx="4304907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A745B0A-A49A-FC05-241D-041DB5321D13}"/>
              </a:ext>
            </a:extLst>
          </p:cNvPr>
          <p:cNvSpPr txBox="1"/>
          <p:nvPr/>
        </p:nvSpPr>
        <p:spPr>
          <a:xfrm>
            <a:off x="543182" y="2672004"/>
            <a:ext cx="111056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400" b="1" dirty="0">
                <a:solidFill>
                  <a:schemeClr val="bg1"/>
                </a:solidFill>
                <a:latin typeface="Nexa Light" panose="02000000000000000000" pitchFamily="50" charset="0"/>
              </a:rPr>
              <a:t>Donc, le SEP est « contagieux »…</a:t>
            </a:r>
          </a:p>
          <a:p>
            <a:pPr algn="ctr"/>
            <a:r>
              <a:rPr lang="fr-CA" sz="2400" b="1" dirty="0">
                <a:solidFill>
                  <a:schemeClr val="bg1"/>
                </a:solidFill>
                <a:latin typeface="Nexa Light" panose="02000000000000000000" pitchFamily="50" charset="0"/>
              </a:rPr>
              <a:t>On a tendance à se laisser influencer </a:t>
            </a:r>
          </a:p>
          <a:p>
            <a:pPr algn="ctr"/>
            <a:r>
              <a:rPr lang="fr-CA" sz="2400" b="1" dirty="0">
                <a:solidFill>
                  <a:schemeClr val="bg1"/>
                </a:solidFill>
                <a:latin typeface="Nexa Light" panose="02000000000000000000" pitchFamily="50" charset="0"/>
              </a:rPr>
              <a:t>par les gens qui ont confiance en eux!</a:t>
            </a:r>
          </a:p>
          <a:p>
            <a:pPr algn="ctr"/>
            <a:endParaRPr lang="fr-CA" sz="2400" b="1" dirty="0">
              <a:solidFill>
                <a:schemeClr val="bg1"/>
              </a:solidFill>
              <a:latin typeface="Nexa Light" panose="02000000000000000000" pitchFamily="50" charset="0"/>
            </a:endParaRPr>
          </a:p>
          <a:p>
            <a:pPr algn="ctr"/>
            <a:r>
              <a:rPr lang="fr-CA" sz="2400" b="1" dirty="0">
                <a:solidFill>
                  <a:schemeClr val="bg1"/>
                </a:solidFill>
                <a:latin typeface="Nexa Light" panose="02000000000000000000" pitchFamily="50" charset="0"/>
              </a:rPr>
              <a:t>Dans le monde des affaires: leadership positif!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84A36EF-EED4-8912-4375-33322A1C7D31}"/>
              </a:ext>
            </a:extLst>
          </p:cNvPr>
          <p:cNvSpPr txBox="1"/>
          <p:nvPr/>
        </p:nvSpPr>
        <p:spPr>
          <a:xfrm>
            <a:off x="6640285" y="6570696"/>
            <a:ext cx="5551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Tous droits réservés. © 2023, Académie Dre Nadia </a:t>
            </a:r>
            <a:r>
              <a:rPr lang="fr-CA" sz="1000" dirty="0" err="1">
                <a:solidFill>
                  <a:schemeClr val="bg1">
                    <a:lumMod val="50000"/>
                  </a:schemeClr>
                </a:solidFill>
              </a:rPr>
              <a:t>Gagnier</a:t>
            </a:r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 Psychologue-conférencière-formatrice S.A.</a:t>
            </a:r>
          </a:p>
        </p:txBody>
      </p:sp>
    </p:spTree>
    <p:extLst>
      <p:ext uri="{BB962C8B-B14F-4D97-AF65-F5344CB8AC3E}">
        <p14:creationId xmlns:p14="http://schemas.microsoft.com/office/powerpoint/2010/main" val="212617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02E034D7-8300-5D47-A7A0-341AF6D6940E}"/>
              </a:ext>
            </a:extLst>
          </p:cNvPr>
          <p:cNvSpPr txBox="1"/>
          <p:nvPr/>
        </p:nvSpPr>
        <p:spPr>
          <a:xfrm>
            <a:off x="1667121" y="297703"/>
            <a:ext cx="88577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 dirty="0">
                <a:solidFill>
                  <a:srgbClr val="7F77AD"/>
                </a:solidFill>
                <a:latin typeface="Nexa Light" panose="02000000000000000000" pitchFamily="50" charset="0"/>
              </a:rPr>
              <a:t>Un cercle vertueux </a:t>
            </a:r>
          </a:p>
          <a:p>
            <a:pPr algn="ctr"/>
            <a:r>
              <a:rPr lang="fr-CA" sz="3600" b="1" dirty="0">
                <a:solidFill>
                  <a:srgbClr val="7F77AD"/>
                </a:solidFill>
                <a:latin typeface="Nexa Light" panose="02000000000000000000" pitchFamily="50" charset="0"/>
              </a:rPr>
              <a:t>d’accroissement mutuel</a:t>
            </a:r>
            <a:r>
              <a:rPr lang="mr-IN" sz="3600" b="1" dirty="0">
                <a:solidFill>
                  <a:srgbClr val="7F77AD"/>
                </a:solidFill>
                <a:latin typeface="Nexa Light" panose="02000000000000000000" pitchFamily="50" charset="0"/>
              </a:rPr>
              <a:t>…</a:t>
            </a:r>
            <a:endParaRPr lang="fr-CA" sz="3600" b="1" dirty="0">
              <a:solidFill>
                <a:srgbClr val="7F77AD"/>
              </a:solidFill>
              <a:latin typeface="Nexa Light" panose="02000000000000000000" pitchFamily="50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A4B3535-7F61-0342-B820-C526860AB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149" y="-1808039"/>
            <a:ext cx="2318851" cy="3694082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9388F78D-C601-7D48-90AC-8AADE71D47C3}"/>
              </a:ext>
            </a:extLst>
          </p:cNvPr>
          <p:cNvGrpSpPr/>
          <p:nvPr/>
        </p:nvGrpSpPr>
        <p:grpSpPr>
          <a:xfrm>
            <a:off x="4575109" y="1872104"/>
            <a:ext cx="3041780" cy="1200329"/>
            <a:chOff x="4575109" y="1872104"/>
            <a:chExt cx="3041780" cy="1200329"/>
          </a:xfrm>
        </p:grpSpPr>
        <p:sp>
          <p:nvSpPr>
            <p:cNvPr id="19" name="Rectangle à coins arrondis 18">
              <a:extLst>
                <a:ext uri="{FF2B5EF4-FFF2-40B4-BE49-F238E27FC236}">
                  <a16:creationId xmlns:a16="http://schemas.microsoft.com/office/drawing/2014/main" id="{A6646613-3F52-4043-AF6C-5ED697BEED89}"/>
                </a:ext>
              </a:extLst>
            </p:cNvPr>
            <p:cNvSpPr/>
            <p:nvPr/>
          </p:nvSpPr>
          <p:spPr>
            <a:xfrm>
              <a:off x="4575109" y="1886043"/>
              <a:ext cx="3041780" cy="117439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D6B80A7A-0662-A24D-8C2F-D1442659A392}"/>
                </a:ext>
              </a:extLst>
            </p:cNvPr>
            <p:cNvSpPr txBox="1"/>
            <p:nvPr/>
          </p:nvSpPr>
          <p:spPr>
            <a:xfrm>
              <a:off x="4901681" y="1872104"/>
              <a:ext cx="23886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400" b="1" dirty="0">
                  <a:solidFill>
                    <a:schemeClr val="bg2">
                      <a:lumMod val="50000"/>
                    </a:schemeClr>
                  </a:solidFill>
                  <a:latin typeface="Nexa Light" panose="02000000000000000000" pitchFamily="2" charset="0"/>
                </a:rPr>
                <a:t>Sentiment d’efficacité de l’enseignant</a:t>
              </a:r>
              <a:endParaRPr lang="fr-FR" sz="24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98793D13-F172-9E44-A9B2-531FF4AF392A}"/>
              </a:ext>
            </a:extLst>
          </p:cNvPr>
          <p:cNvGrpSpPr/>
          <p:nvPr/>
        </p:nvGrpSpPr>
        <p:grpSpPr>
          <a:xfrm>
            <a:off x="8352259" y="3603774"/>
            <a:ext cx="3041780" cy="1200329"/>
            <a:chOff x="4575109" y="1886043"/>
            <a:chExt cx="3041780" cy="1200329"/>
          </a:xfrm>
        </p:grpSpPr>
        <p:sp>
          <p:nvSpPr>
            <p:cNvPr id="23" name="Rectangle à coins arrondis 22">
              <a:extLst>
                <a:ext uri="{FF2B5EF4-FFF2-40B4-BE49-F238E27FC236}">
                  <a16:creationId xmlns:a16="http://schemas.microsoft.com/office/drawing/2014/main" id="{2F450444-4022-0048-BE13-3E852B7A1F8D}"/>
                </a:ext>
              </a:extLst>
            </p:cNvPr>
            <p:cNvSpPr/>
            <p:nvPr/>
          </p:nvSpPr>
          <p:spPr>
            <a:xfrm>
              <a:off x="4575109" y="1886043"/>
              <a:ext cx="3041780" cy="117439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E543893B-0795-E34D-A074-145325FD9A9A}"/>
                </a:ext>
              </a:extLst>
            </p:cNvPr>
            <p:cNvSpPr txBox="1"/>
            <p:nvPr/>
          </p:nvSpPr>
          <p:spPr>
            <a:xfrm>
              <a:off x="4901681" y="1886043"/>
              <a:ext cx="23886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400" b="1" dirty="0">
                  <a:solidFill>
                    <a:schemeClr val="bg2">
                      <a:lumMod val="50000"/>
                    </a:schemeClr>
                  </a:solidFill>
                  <a:latin typeface="Nexa Light" panose="02000000000000000000" pitchFamily="2" charset="0"/>
                </a:rPr>
                <a:t>Compétence réelle de l’enseignant</a:t>
              </a:r>
              <a:endParaRPr lang="fr-FR" sz="24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16FC1939-DD52-DF4C-BEED-4465C5473F00}"/>
              </a:ext>
            </a:extLst>
          </p:cNvPr>
          <p:cNvGrpSpPr/>
          <p:nvPr/>
        </p:nvGrpSpPr>
        <p:grpSpPr>
          <a:xfrm>
            <a:off x="4575109" y="5397463"/>
            <a:ext cx="3041780" cy="1212321"/>
            <a:chOff x="4575109" y="1886043"/>
            <a:chExt cx="3041780" cy="1212321"/>
          </a:xfrm>
        </p:grpSpPr>
        <p:sp>
          <p:nvSpPr>
            <p:cNvPr id="26" name="Rectangle à coins arrondis 25">
              <a:extLst>
                <a:ext uri="{FF2B5EF4-FFF2-40B4-BE49-F238E27FC236}">
                  <a16:creationId xmlns:a16="http://schemas.microsoft.com/office/drawing/2014/main" id="{7D26E827-C564-F543-BBE4-4AC6B409B152}"/>
                </a:ext>
              </a:extLst>
            </p:cNvPr>
            <p:cNvSpPr/>
            <p:nvPr/>
          </p:nvSpPr>
          <p:spPr>
            <a:xfrm>
              <a:off x="4575109" y="1886043"/>
              <a:ext cx="3041780" cy="117439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69CA52BB-01CB-6142-81EF-B9CC6339D871}"/>
                </a:ext>
              </a:extLst>
            </p:cNvPr>
            <p:cNvSpPr txBox="1"/>
            <p:nvPr/>
          </p:nvSpPr>
          <p:spPr>
            <a:xfrm>
              <a:off x="4901681" y="1898035"/>
              <a:ext cx="23886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400" b="1" dirty="0">
                  <a:solidFill>
                    <a:schemeClr val="bg2">
                      <a:lumMod val="50000"/>
                    </a:schemeClr>
                  </a:solidFill>
                  <a:latin typeface="Nexa Light" panose="02000000000000000000" pitchFamily="2" charset="0"/>
                </a:rPr>
                <a:t>Sentiment d’efficacité de</a:t>
              </a:r>
            </a:p>
            <a:p>
              <a:pPr algn="ctr"/>
              <a:r>
                <a:rPr lang="fr-CA" sz="2400" b="1" dirty="0">
                  <a:solidFill>
                    <a:schemeClr val="bg2">
                      <a:lumMod val="50000"/>
                    </a:schemeClr>
                  </a:solidFill>
                  <a:latin typeface="Nexa Light" panose="02000000000000000000" pitchFamily="2" charset="0"/>
                </a:rPr>
                <a:t>l’élève</a:t>
              </a:r>
              <a:endParaRPr lang="fr-FR" sz="24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endParaRP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036A96DE-8AC3-224E-97B3-F04E8F7A8802}"/>
              </a:ext>
            </a:extLst>
          </p:cNvPr>
          <p:cNvGrpSpPr/>
          <p:nvPr/>
        </p:nvGrpSpPr>
        <p:grpSpPr>
          <a:xfrm>
            <a:off x="864636" y="3603774"/>
            <a:ext cx="3041780" cy="1174398"/>
            <a:chOff x="4575109" y="1886043"/>
            <a:chExt cx="3041780" cy="1174398"/>
          </a:xfrm>
        </p:grpSpPr>
        <p:sp>
          <p:nvSpPr>
            <p:cNvPr id="29" name="Rectangle à coins arrondis 28">
              <a:extLst>
                <a:ext uri="{FF2B5EF4-FFF2-40B4-BE49-F238E27FC236}">
                  <a16:creationId xmlns:a16="http://schemas.microsoft.com/office/drawing/2014/main" id="{DD2BF899-4475-1345-906F-E636A5ED24CE}"/>
                </a:ext>
              </a:extLst>
            </p:cNvPr>
            <p:cNvSpPr/>
            <p:nvPr/>
          </p:nvSpPr>
          <p:spPr>
            <a:xfrm>
              <a:off x="4575109" y="1886043"/>
              <a:ext cx="3041780" cy="117439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C3BF9326-A802-8540-AD4E-73163773086F}"/>
                </a:ext>
              </a:extLst>
            </p:cNvPr>
            <p:cNvSpPr txBox="1"/>
            <p:nvPr/>
          </p:nvSpPr>
          <p:spPr>
            <a:xfrm>
              <a:off x="4901681" y="1940720"/>
              <a:ext cx="23886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400" b="1" dirty="0">
                  <a:solidFill>
                    <a:schemeClr val="bg2">
                      <a:lumMod val="50000"/>
                    </a:schemeClr>
                  </a:solidFill>
                  <a:latin typeface="Nexa Light" panose="02000000000000000000" pitchFamily="2" charset="0"/>
                </a:rPr>
                <a:t>Compétence réelle de l’élève</a:t>
              </a:r>
              <a:endParaRPr lang="fr-FR" sz="24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endParaRPr>
            </a:p>
          </p:txBody>
        </p:sp>
      </p:grpSp>
      <p:sp>
        <p:nvSpPr>
          <p:cNvPr id="31" name="Flèche courbée vers la gauche 30">
            <a:extLst>
              <a:ext uri="{FF2B5EF4-FFF2-40B4-BE49-F238E27FC236}">
                <a16:creationId xmlns:a16="http://schemas.microsoft.com/office/drawing/2014/main" id="{99B88100-8B37-1E43-909E-3AC5A5A06568}"/>
              </a:ext>
            </a:extLst>
          </p:cNvPr>
          <p:cNvSpPr/>
          <p:nvPr/>
        </p:nvSpPr>
        <p:spPr>
          <a:xfrm rot="19472029">
            <a:off x="8391292" y="1464489"/>
            <a:ext cx="1481791" cy="2017503"/>
          </a:xfrm>
          <a:prstGeom prst="curvedLeftArrow">
            <a:avLst>
              <a:gd name="adj1" fmla="val 17820"/>
              <a:gd name="adj2" fmla="val 44531"/>
              <a:gd name="adj3" fmla="val 28962"/>
            </a:avLst>
          </a:prstGeom>
          <a:solidFill>
            <a:srgbClr val="7F77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3" name="Flèche courbée vers la gauche 32">
            <a:extLst>
              <a:ext uri="{FF2B5EF4-FFF2-40B4-BE49-F238E27FC236}">
                <a16:creationId xmlns:a16="http://schemas.microsoft.com/office/drawing/2014/main" id="{34202F67-3263-A948-9BFA-FEC5F827F566}"/>
              </a:ext>
            </a:extLst>
          </p:cNvPr>
          <p:cNvSpPr/>
          <p:nvPr/>
        </p:nvSpPr>
        <p:spPr>
          <a:xfrm rot="3246809">
            <a:off x="8127563" y="5072089"/>
            <a:ext cx="1481791" cy="2017503"/>
          </a:xfrm>
          <a:prstGeom prst="curvedLeftArrow">
            <a:avLst>
              <a:gd name="adj1" fmla="val 17820"/>
              <a:gd name="adj2" fmla="val 44531"/>
              <a:gd name="adj3" fmla="val 28962"/>
            </a:avLst>
          </a:prstGeom>
          <a:solidFill>
            <a:srgbClr val="7F77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4" name="Flèche courbée vers la gauche 33">
            <a:extLst>
              <a:ext uri="{FF2B5EF4-FFF2-40B4-BE49-F238E27FC236}">
                <a16:creationId xmlns:a16="http://schemas.microsoft.com/office/drawing/2014/main" id="{73D651E8-7F7A-AB4C-B2B4-7A3FEBB3F8C7}"/>
              </a:ext>
            </a:extLst>
          </p:cNvPr>
          <p:cNvSpPr/>
          <p:nvPr/>
        </p:nvSpPr>
        <p:spPr>
          <a:xfrm rot="8418945">
            <a:off x="2140078" y="4918374"/>
            <a:ext cx="1481791" cy="2017503"/>
          </a:xfrm>
          <a:prstGeom prst="curvedLeftArrow">
            <a:avLst>
              <a:gd name="adj1" fmla="val 17820"/>
              <a:gd name="adj2" fmla="val 44531"/>
              <a:gd name="adj3" fmla="val 28962"/>
            </a:avLst>
          </a:prstGeom>
          <a:solidFill>
            <a:srgbClr val="7F77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5" name="Flèche courbée vers la gauche 34">
            <a:extLst>
              <a:ext uri="{FF2B5EF4-FFF2-40B4-BE49-F238E27FC236}">
                <a16:creationId xmlns:a16="http://schemas.microsoft.com/office/drawing/2014/main" id="{2EE1C788-AE00-BB40-B2DB-84BB8C75AAF7}"/>
              </a:ext>
            </a:extLst>
          </p:cNvPr>
          <p:cNvSpPr/>
          <p:nvPr/>
        </p:nvSpPr>
        <p:spPr>
          <a:xfrm rot="14066179">
            <a:off x="2419428" y="1249602"/>
            <a:ext cx="1481791" cy="2017503"/>
          </a:xfrm>
          <a:prstGeom prst="curvedLeftArrow">
            <a:avLst>
              <a:gd name="adj1" fmla="val 17820"/>
              <a:gd name="adj2" fmla="val 44531"/>
              <a:gd name="adj3" fmla="val 28962"/>
            </a:avLst>
          </a:prstGeom>
          <a:solidFill>
            <a:srgbClr val="7F77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C64A6D61-72E1-4545-941B-58C168819EDB}"/>
              </a:ext>
            </a:extLst>
          </p:cNvPr>
          <p:cNvSpPr txBox="1"/>
          <p:nvPr/>
        </p:nvSpPr>
        <p:spPr>
          <a:xfrm>
            <a:off x="6640285" y="6521001"/>
            <a:ext cx="5551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Tous droits réservés. © 2023, Académie Dre </a:t>
            </a:r>
          </a:p>
          <a:p>
            <a:pPr algn="r"/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Nadia </a:t>
            </a:r>
            <a:r>
              <a:rPr lang="fr-CA" sz="1000" dirty="0" err="1">
                <a:solidFill>
                  <a:schemeClr val="bg1">
                    <a:lumMod val="50000"/>
                  </a:schemeClr>
                </a:solidFill>
              </a:rPr>
              <a:t>Gagnier</a:t>
            </a:r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 Psychologue-conférencière-formatrice S.A.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002007A-E977-595F-C6E7-1EABE610E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512" y="3212022"/>
            <a:ext cx="2976974" cy="198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1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4" grpId="0" animBg="1"/>
      <p:bldP spid="3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02E034D7-8300-5D47-A7A0-341AF6D6940E}"/>
              </a:ext>
            </a:extLst>
          </p:cNvPr>
          <p:cNvSpPr txBox="1"/>
          <p:nvPr/>
        </p:nvSpPr>
        <p:spPr>
          <a:xfrm>
            <a:off x="1667121" y="297703"/>
            <a:ext cx="88577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 dirty="0">
                <a:solidFill>
                  <a:srgbClr val="7F77AD"/>
                </a:solidFill>
                <a:latin typeface="Nexa Light" panose="02000000000000000000" pitchFamily="50" charset="0"/>
              </a:rPr>
              <a:t>Un cercle vertueux </a:t>
            </a:r>
          </a:p>
          <a:p>
            <a:pPr algn="ctr"/>
            <a:r>
              <a:rPr lang="fr-CA" sz="3600" b="1" dirty="0">
                <a:solidFill>
                  <a:srgbClr val="7F77AD"/>
                </a:solidFill>
                <a:latin typeface="Nexa Light" panose="02000000000000000000" pitchFamily="50" charset="0"/>
              </a:rPr>
              <a:t>d’accroissement mutuel</a:t>
            </a:r>
            <a:r>
              <a:rPr lang="mr-IN" sz="3600" b="1" dirty="0">
                <a:solidFill>
                  <a:srgbClr val="7F77AD"/>
                </a:solidFill>
                <a:latin typeface="Nexa Light" panose="02000000000000000000" pitchFamily="50" charset="0"/>
              </a:rPr>
              <a:t>…</a:t>
            </a:r>
            <a:endParaRPr lang="fr-CA" sz="3600" b="1" dirty="0">
              <a:solidFill>
                <a:srgbClr val="7F77AD"/>
              </a:solidFill>
              <a:latin typeface="Nexa Light" panose="02000000000000000000" pitchFamily="50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A4B3535-7F61-0342-B820-C526860AB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149" y="-1808039"/>
            <a:ext cx="2318851" cy="3694082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9388F78D-C601-7D48-90AC-8AADE71D47C3}"/>
              </a:ext>
            </a:extLst>
          </p:cNvPr>
          <p:cNvGrpSpPr/>
          <p:nvPr/>
        </p:nvGrpSpPr>
        <p:grpSpPr>
          <a:xfrm>
            <a:off x="4575109" y="1872104"/>
            <a:ext cx="3041780" cy="1200329"/>
            <a:chOff x="4575109" y="1872104"/>
            <a:chExt cx="3041780" cy="1200329"/>
          </a:xfrm>
        </p:grpSpPr>
        <p:sp>
          <p:nvSpPr>
            <p:cNvPr id="19" name="Rectangle à coins arrondis 18">
              <a:extLst>
                <a:ext uri="{FF2B5EF4-FFF2-40B4-BE49-F238E27FC236}">
                  <a16:creationId xmlns:a16="http://schemas.microsoft.com/office/drawing/2014/main" id="{A6646613-3F52-4043-AF6C-5ED697BEED89}"/>
                </a:ext>
              </a:extLst>
            </p:cNvPr>
            <p:cNvSpPr/>
            <p:nvPr/>
          </p:nvSpPr>
          <p:spPr>
            <a:xfrm>
              <a:off x="4575109" y="1886043"/>
              <a:ext cx="3041780" cy="117439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D6B80A7A-0662-A24D-8C2F-D1442659A392}"/>
                </a:ext>
              </a:extLst>
            </p:cNvPr>
            <p:cNvSpPr txBox="1"/>
            <p:nvPr/>
          </p:nvSpPr>
          <p:spPr>
            <a:xfrm>
              <a:off x="4901681" y="1872104"/>
              <a:ext cx="23886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400" b="1" dirty="0">
                  <a:solidFill>
                    <a:schemeClr val="bg2">
                      <a:lumMod val="50000"/>
                    </a:schemeClr>
                  </a:solidFill>
                  <a:latin typeface="Nexa Light" panose="02000000000000000000" pitchFamily="2" charset="0"/>
                </a:rPr>
                <a:t>Sentiment d’efficacité de l’enseignant</a:t>
              </a:r>
              <a:endParaRPr lang="fr-FR" sz="24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98793D13-F172-9E44-A9B2-531FF4AF392A}"/>
              </a:ext>
            </a:extLst>
          </p:cNvPr>
          <p:cNvGrpSpPr/>
          <p:nvPr/>
        </p:nvGrpSpPr>
        <p:grpSpPr>
          <a:xfrm>
            <a:off x="8352259" y="3603774"/>
            <a:ext cx="3041780" cy="1200329"/>
            <a:chOff x="4575109" y="1886043"/>
            <a:chExt cx="3041780" cy="1200329"/>
          </a:xfrm>
        </p:grpSpPr>
        <p:sp>
          <p:nvSpPr>
            <p:cNvPr id="23" name="Rectangle à coins arrondis 22">
              <a:extLst>
                <a:ext uri="{FF2B5EF4-FFF2-40B4-BE49-F238E27FC236}">
                  <a16:creationId xmlns:a16="http://schemas.microsoft.com/office/drawing/2014/main" id="{2F450444-4022-0048-BE13-3E852B7A1F8D}"/>
                </a:ext>
              </a:extLst>
            </p:cNvPr>
            <p:cNvSpPr/>
            <p:nvPr/>
          </p:nvSpPr>
          <p:spPr>
            <a:xfrm>
              <a:off x="4575109" y="1886043"/>
              <a:ext cx="3041780" cy="117439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E543893B-0795-E34D-A074-145325FD9A9A}"/>
                </a:ext>
              </a:extLst>
            </p:cNvPr>
            <p:cNvSpPr txBox="1"/>
            <p:nvPr/>
          </p:nvSpPr>
          <p:spPr>
            <a:xfrm>
              <a:off x="4901681" y="1886043"/>
              <a:ext cx="23886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400" b="1" dirty="0">
                  <a:solidFill>
                    <a:schemeClr val="bg2">
                      <a:lumMod val="50000"/>
                    </a:schemeClr>
                  </a:solidFill>
                  <a:latin typeface="Nexa Light" panose="02000000000000000000" pitchFamily="2" charset="0"/>
                </a:rPr>
                <a:t>Compétence réelle de l’enseignant</a:t>
              </a:r>
              <a:endParaRPr lang="fr-FR" sz="24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16FC1939-DD52-DF4C-BEED-4465C5473F00}"/>
              </a:ext>
            </a:extLst>
          </p:cNvPr>
          <p:cNvGrpSpPr/>
          <p:nvPr/>
        </p:nvGrpSpPr>
        <p:grpSpPr>
          <a:xfrm>
            <a:off x="4575109" y="5397463"/>
            <a:ext cx="3041780" cy="1212321"/>
            <a:chOff x="4575109" y="1886043"/>
            <a:chExt cx="3041780" cy="1212321"/>
          </a:xfrm>
        </p:grpSpPr>
        <p:sp>
          <p:nvSpPr>
            <p:cNvPr id="26" name="Rectangle à coins arrondis 25">
              <a:extLst>
                <a:ext uri="{FF2B5EF4-FFF2-40B4-BE49-F238E27FC236}">
                  <a16:creationId xmlns:a16="http://schemas.microsoft.com/office/drawing/2014/main" id="{7D26E827-C564-F543-BBE4-4AC6B409B152}"/>
                </a:ext>
              </a:extLst>
            </p:cNvPr>
            <p:cNvSpPr/>
            <p:nvPr/>
          </p:nvSpPr>
          <p:spPr>
            <a:xfrm>
              <a:off x="4575109" y="1886043"/>
              <a:ext cx="3041780" cy="117439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69CA52BB-01CB-6142-81EF-B9CC6339D871}"/>
                </a:ext>
              </a:extLst>
            </p:cNvPr>
            <p:cNvSpPr txBox="1"/>
            <p:nvPr/>
          </p:nvSpPr>
          <p:spPr>
            <a:xfrm>
              <a:off x="4901681" y="1898035"/>
              <a:ext cx="23886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400" b="1" dirty="0">
                  <a:solidFill>
                    <a:schemeClr val="bg2">
                      <a:lumMod val="50000"/>
                    </a:schemeClr>
                  </a:solidFill>
                  <a:latin typeface="Nexa Light" panose="02000000000000000000" pitchFamily="2" charset="0"/>
                </a:rPr>
                <a:t>Sentiment d’efficacité du parent</a:t>
              </a: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036A96DE-8AC3-224E-97B3-F04E8F7A8802}"/>
              </a:ext>
            </a:extLst>
          </p:cNvPr>
          <p:cNvGrpSpPr/>
          <p:nvPr/>
        </p:nvGrpSpPr>
        <p:grpSpPr>
          <a:xfrm>
            <a:off x="864636" y="3603774"/>
            <a:ext cx="3041780" cy="1255006"/>
            <a:chOff x="4575109" y="1886043"/>
            <a:chExt cx="3041780" cy="1255006"/>
          </a:xfrm>
        </p:grpSpPr>
        <p:sp>
          <p:nvSpPr>
            <p:cNvPr id="29" name="Rectangle à coins arrondis 28">
              <a:extLst>
                <a:ext uri="{FF2B5EF4-FFF2-40B4-BE49-F238E27FC236}">
                  <a16:creationId xmlns:a16="http://schemas.microsoft.com/office/drawing/2014/main" id="{DD2BF899-4475-1345-906F-E636A5ED24CE}"/>
                </a:ext>
              </a:extLst>
            </p:cNvPr>
            <p:cNvSpPr/>
            <p:nvPr/>
          </p:nvSpPr>
          <p:spPr>
            <a:xfrm>
              <a:off x="4575109" y="1886043"/>
              <a:ext cx="3041780" cy="117439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C3BF9326-A802-8540-AD4E-73163773086F}"/>
                </a:ext>
              </a:extLst>
            </p:cNvPr>
            <p:cNvSpPr txBox="1"/>
            <p:nvPr/>
          </p:nvSpPr>
          <p:spPr>
            <a:xfrm>
              <a:off x="4901681" y="1940720"/>
              <a:ext cx="23886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400" b="1" dirty="0">
                  <a:solidFill>
                    <a:schemeClr val="bg2">
                      <a:lumMod val="50000"/>
                    </a:schemeClr>
                  </a:solidFill>
                  <a:latin typeface="Nexa Light" panose="02000000000000000000" pitchFamily="2" charset="0"/>
                </a:rPr>
                <a:t>Compétence réelle du parent</a:t>
              </a:r>
              <a:endParaRPr lang="fr-FR" sz="24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endParaRPr>
            </a:p>
          </p:txBody>
        </p:sp>
      </p:grpSp>
      <p:sp>
        <p:nvSpPr>
          <p:cNvPr id="31" name="Flèche courbée vers la gauche 30">
            <a:extLst>
              <a:ext uri="{FF2B5EF4-FFF2-40B4-BE49-F238E27FC236}">
                <a16:creationId xmlns:a16="http://schemas.microsoft.com/office/drawing/2014/main" id="{99B88100-8B37-1E43-909E-3AC5A5A06568}"/>
              </a:ext>
            </a:extLst>
          </p:cNvPr>
          <p:cNvSpPr/>
          <p:nvPr/>
        </p:nvSpPr>
        <p:spPr>
          <a:xfrm rot="19472029">
            <a:off x="8391292" y="1464489"/>
            <a:ext cx="1481791" cy="2017503"/>
          </a:xfrm>
          <a:prstGeom prst="curvedLeftArrow">
            <a:avLst>
              <a:gd name="adj1" fmla="val 17820"/>
              <a:gd name="adj2" fmla="val 44531"/>
              <a:gd name="adj3" fmla="val 28962"/>
            </a:avLst>
          </a:prstGeom>
          <a:solidFill>
            <a:srgbClr val="7F77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3" name="Flèche courbée vers la gauche 32">
            <a:extLst>
              <a:ext uri="{FF2B5EF4-FFF2-40B4-BE49-F238E27FC236}">
                <a16:creationId xmlns:a16="http://schemas.microsoft.com/office/drawing/2014/main" id="{34202F67-3263-A948-9BFA-FEC5F827F566}"/>
              </a:ext>
            </a:extLst>
          </p:cNvPr>
          <p:cNvSpPr/>
          <p:nvPr/>
        </p:nvSpPr>
        <p:spPr>
          <a:xfrm rot="3246809">
            <a:off x="8127563" y="5072089"/>
            <a:ext cx="1481791" cy="2017503"/>
          </a:xfrm>
          <a:prstGeom prst="curvedLeftArrow">
            <a:avLst>
              <a:gd name="adj1" fmla="val 17820"/>
              <a:gd name="adj2" fmla="val 44531"/>
              <a:gd name="adj3" fmla="val 28962"/>
            </a:avLst>
          </a:prstGeom>
          <a:solidFill>
            <a:srgbClr val="7F77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4" name="Flèche courbée vers la gauche 33">
            <a:extLst>
              <a:ext uri="{FF2B5EF4-FFF2-40B4-BE49-F238E27FC236}">
                <a16:creationId xmlns:a16="http://schemas.microsoft.com/office/drawing/2014/main" id="{73D651E8-7F7A-AB4C-B2B4-7A3FEBB3F8C7}"/>
              </a:ext>
            </a:extLst>
          </p:cNvPr>
          <p:cNvSpPr/>
          <p:nvPr/>
        </p:nvSpPr>
        <p:spPr>
          <a:xfrm rot="8418945">
            <a:off x="2140078" y="4918374"/>
            <a:ext cx="1481791" cy="2017503"/>
          </a:xfrm>
          <a:prstGeom prst="curvedLeftArrow">
            <a:avLst>
              <a:gd name="adj1" fmla="val 17820"/>
              <a:gd name="adj2" fmla="val 44531"/>
              <a:gd name="adj3" fmla="val 28962"/>
            </a:avLst>
          </a:prstGeom>
          <a:solidFill>
            <a:srgbClr val="7F77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5" name="Flèche courbée vers la gauche 34">
            <a:extLst>
              <a:ext uri="{FF2B5EF4-FFF2-40B4-BE49-F238E27FC236}">
                <a16:creationId xmlns:a16="http://schemas.microsoft.com/office/drawing/2014/main" id="{2EE1C788-AE00-BB40-B2DB-84BB8C75AAF7}"/>
              </a:ext>
            </a:extLst>
          </p:cNvPr>
          <p:cNvSpPr/>
          <p:nvPr/>
        </p:nvSpPr>
        <p:spPr>
          <a:xfrm rot="14066179">
            <a:off x="2419428" y="1249602"/>
            <a:ext cx="1481791" cy="2017503"/>
          </a:xfrm>
          <a:prstGeom prst="curvedLeftArrow">
            <a:avLst>
              <a:gd name="adj1" fmla="val 17820"/>
              <a:gd name="adj2" fmla="val 44531"/>
              <a:gd name="adj3" fmla="val 28962"/>
            </a:avLst>
          </a:prstGeom>
          <a:solidFill>
            <a:srgbClr val="7F77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C64A6D61-72E1-4545-941B-58C168819EDB}"/>
              </a:ext>
            </a:extLst>
          </p:cNvPr>
          <p:cNvSpPr txBox="1"/>
          <p:nvPr/>
        </p:nvSpPr>
        <p:spPr>
          <a:xfrm>
            <a:off x="6640285" y="6521001"/>
            <a:ext cx="5551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Tous droits réservés. © 2023, Académie Dre </a:t>
            </a:r>
          </a:p>
          <a:p>
            <a:pPr algn="r"/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Nadia </a:t>
            </a:r>
            <a:r>
              <a:rPr lang="fr-CA" sz="1000" dirty="0" err="1">
                <a:solidFill>
                  <a:schemeClr val="bg1">
                    <a:lumMod val="50000"/>
                  </a:schemeClr>
                </a:solidFill>
              </a:rPr>
              <a:t>Gagnier</a:t>
            </a:r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 Psychologue-conférencière-formatrice S.A.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04C957AE-85DC-944E-80D1-A932C5716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899" y="3157600"/>
            <a:ext cx="3270201" cy="218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69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4" grpId="0" animBg="1"/>
      <p:bldP spid="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02E034D7-8300-5D47-A7A0-341AF6D6940E}"/>
              </a:ext>
            </a:extLst>
          </p:cNvPr>
          <p:cNvSpPr txBox="1"/>
          <p:nvPr/>
        </p:nvSpPr>
        <p:spPr>
          <a:xfrm>
            <a:off x="1667121" y="297703"/>
            <a:ext cx="88577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 dirty="0">
                <a:solidFill>
                  <a:srgbClr val="7F77AD"/>
                </a:solidFill>
                <a:latin typeface="Nexa Light" panose="02000000000000000000" pitchFamily="50" charset="0"/>
              </a:rPr>
              <a:t>Un cercle vertueux </a:t>
            </a:r>
          </a:p>
          <a:p>
            <a:pPr algn="ctr"/>
            <a:r>
              <a:rPr lang="fr-CA" sz="3600" b="1" dirty="0">
                <a:solidFill>
                  <a:srgbClr val="7F77AD"/>
                </a:solidFill>
                <a:latin typeface="Nexa Light" panose="02000000000000000000" pitchFamily="50" charset="0"/>
              </a:rPr>
              <a:t>d’accroissement mutuel</a:t>
            </a:r>
            <a:r>
              <a:rPr lang="mr-IN" sz="3600" b="1" dirty="0">
                <a:solidFill>
                  <a:srgbClr val="7F77AD"/>
                </a:solidFill>
                <a:latin typeface="Nexa Light" panose="02000000000000000000" pitchFamily="50" charset="0"/>
              </a:rPr>
              <a:t>…</a:t>
            </a:r>
            <a:endParaRPr lang="fr-CA" sz="3600" b="1" dirty="0">
              <a:solidFill>
                <a:srgbClr val="7F77AD"/>
              </a:solidFill>
              <a:latin typeface="Nexa Light" panose="02000000000000000000" pitchFamily="50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A4B3535-7F61-0342-B820-C526860AB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149" y="-1808039"/>
            <a:ext cx="2318851" cy="3694082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9388F78D-C601-7D48-90AC-8AADE71D47C3}"/>
              </a:ext>
            </a:extLst>
          </p:cNvPr>
          <p:cNvGrpSpPr/>
          <p:nvPr/>
        </p:nvGrpSpPr>
        <p:grpSpPr>
          <a:xfrm>
            <a:off x="4575109" y="1872104"/>
            <a:ext cx="3041780" cy="1200329"/>
            <a:chOff x="4575109" y="1872104"/>
            <a:chExt cx="3041780" cy="1200329"/>
          </a:xfrm>
        </p:grpSpPr>
        <p:sp>
          <p:nvSpPr>
            <p:cNvPr id="19" name="Rectangle à coins arrondis 18">
              <a:extLst>
                <a:ext uri="{FF2B5EF4-FFF2-40B4-BE49-F238E27FC236}">
                  <a16:creationId xmlns:a16="http://schemas.microsoft.com/office/drawing/2014/main" id="{A6646613-3F52-4043-AF6C-5ED697BEED89}"/>
                </a:ext>
              </a:extLst>
            </p:cNvPr>
            <p:cNvSpPr/>
            <p:nvPr/>
          </p:nvSpPr>
          <p:spPr>
            <a:xfrm>
              <a:off x="4575109" y="1886043"/>
              <a:ext cx="3041780" cy="117439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D6B80A7A-0662-A24D-8C2F-D1442659A392}"/>
                </a:ext>
              </a:extLst>
            </p:cNvPr>
            <p:cNvSpPr txBox="1"/>
            <p:nvPr/>
          </p:nvSpPr>
          <p:spPr>
            <a:xfrm>
              <a:off x="4901681" y="1872104"/>
              <a:ext cx="23886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400" b="1" dirty="0">
                  <a:solidFill>
                    <a:schemeClr val="bg2">
                      <a:lumMod val="50000"/>
                    </a:schemeClr>
                  </a:solidFill>
                  <a:latin typeface="Nexa Light" panose="02000000000000000000" pitchFamily="2" charset="0"/>
                </a:rPr>
                <a:t>Sentiment d’efficacité du</a:t>
              </a:r>
            </a:p>
            <a:p>
              <a:pPr algn="ctr"/>
              <a:r>
                <a:rPr lang="fr-CA" sz="2400" b="1" dirty="0">
                  <a:solidFill>
                    <a:schemeClr val="bg2">
                      <a:lumMod val="50000"/>
                    </a:schemeClr>
                  </a:solidFill>
                  <a:latin typeface="Nexa Light" panose="02000000000000000000" pitchFamily="2" charset="0"/>
                </a:rPr>
                <a:t>parent</a:t>
              </a:r>
              <a:endParaRPr lang="fr-FR" sz="24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98793D13-F172-9E44-A9B2-531FF4AF392A}"/>
              </a:ext>
            </a:extLst>
          </p:cNvPr>
          <p:cNvGrpSpPr/>
          <p:nvPr/>
        </p:nvGrpSpPr>
        <p:grpSpPr>
          <a:xfrm>
            <a:off x="8352259" y="3603774"/>
            <a:ext cx="3041780" cy="1200329"/>
            <a:chOff x="4575109" y="1886043"/>
            <a:chExt cx="3041780" cy="1200329"/>
          </a:xfrm>
        </p:grpSpPr>
        <p:sp>
          <p:nvSpPr>
            <p:cNvPr id="23" name="Rectangle à coins arrondis 22">
              <a:extLst>
                <a:ext uri="{FF2B5EF4-FFF2-40B4-BE49-F238E27FC236}">
                  <a16:creationId xmlns:a16="http://schemas.microsoft.com/office/drawing/2014/main" id="{2F450444-4022-0048-BE13-3E852B7A1F8D}"/>
                </a:ext>
              </a:extLst>
            </p:cNvPr>
            <p:cNvSpPr/>
            <p:nvPr/>
          </p:nvSpPr>
          <p:spPr>
            <a:xfrm>
              <a:off x="4575109" y="1886043"/>
              <a:ext cx="3041780" cy="117439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E543893B-0795-E34D-A074-145325FD9A9A}"/>
                </a:ext>
              </a:extLst>
            </p:cNvPr>
            <p:cNvSpPr txBox="1"/>
            <p:nvPr/>
          </p:nvSpPr>
          <p:spPr>
            <a:xfrm>
              <a:off x="4901681" y="1886043"/>
              <a:ext cx="23886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400" b="1" dirty="0">
                  <a:solidFill>
                    <a:schemeClr val="bg2">
                      <a:lumMod val="50000"/>
                    </a:schemeClr>
                  </a:solidFill>
                  <a:latin typeface="Nexa Light" panose="02000000000000000000" pitchFamily="2" charset="0"/>
                </a:rPr>
                <a:t>Compétence réelle du</a:t>
              </a:r>
            </a:p>
            <a:p>
              <a:pPr algn="ctr"/>
              <a:r>
                <a:rPr lang="fr-CA" sz="2400" b="1" dirty="0">
                  <a:solidFill>
                    <a:schemeClr val="bg2">
                      <a:lumMod val="50000"/>
                    </a:schemeClr>
                  </a:solidFill>
                  <a:latin typeface="Nexa Light" panose="02000000000000000000" pitchFamily="2" charset="0"/>
                </a:rPr>
                <a:t>parent</a:t>
              </a:r>
              <a:endParaRPr lang="fr-FR" sz="24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16FC1939-DD52-DF4C-BEED-4465C5473F00}"/>
              </a:ext>
            </a:extLst>
          </p:cNvPr>
          <p:cNvGrpSpPr/>
          <p:nvPr/>
        </p:nvGrpSpPr>
        <p:grpSpPr>
          <a:xfrm>
            <a:off x="4575109" y="5397463"/>
            <a:ext cx="3041780" cy="1212321"/>
            <a:chOff x="4575109" y="1886043"/>
            <a:chExt cx="3041780" cy="1212321"/>
          </a:xfrm>
        </p:grpSpPr>
        <p:sp>
          <p:nvSpPr>
            <p:cNvPr id="26" name="Rectangle à coins arrondis 25">
              <a:extLst>
                <a:ext uri="{FF2B5EF4-FFF2-40B4-BE49-F238E27FC236}">
                  <a16:creationId xmlns:a16="http://schemas.microsoft.com/office/drawing/2014/main" id="{7D26E827-C564-F543-BBE4-4AC6B409B152}"/>
                </a:ext>
              </a:extLst>
            </p:cNvPr>
            <p:cNvSpPr/>
            <p:nvPr/>
          </p:nvSpPr>
          <p:spPr>
            <a:xfrm>
              <a:off x="4575109" y="1886043"/>
              <a:ext cx="3041780" cy="117439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69CA52BB-01CB-6142-81EF-B9CC6339D871}"/>
                </a:ext>
              </a:extLst>
            </p:cNvPr>
            <p:cNvSpPr txBox="1"/>
            <p:nvPr/>
          </p:nvSpPr>
          <p:spPr>
            <a:xfrm>
              <a:off x="4901681" y="1898035"/>
              <a:ext cx="23886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400" b="1" dirty="0">
                  <a:solidFill>
                    <a:schemeClr val="bg2">
                      <a:lumMod val="50000"/>
                    </a:schemeClr>
                  </a:solidFill>
                  <a:latin typeface="Nexa Light" panose="02000000000000000000" pitchFamily="2" charset="0"/>
                </a:rPr>
                <a:t>Sentiment d’efficacité de </a:t>
              </a:r>
            </a:p>
            <a:p>
              <a:pPr algn="ctr"/>
              <a:r>
                <a:rPr lang="fr-CA" sz="2400" b="1" dirty="0">
                  <a:solidFill>
                    <a:schemeClr val="bg2">
                      <a:lumMod val="50000"/>
                    </a:schemeClr>
                  </a:solidFill>
                  <a:latin typeface="Nexa Light" panose="02000000000000000000" pitchFamily="2" charset="0"/>
                </a:rPr>
                <a:t>l’enfant</a:t>
              </a:r>
              <a:endParaRPr lang="fr-FR" sz="24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endParaRP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036A96DE-8AC3-224E-97B3-F04E8F7A8802}"/>
              </a:ext>
            </a:extLst>
          </p:cNvPr>
          <p:cNvGrpSpPr/>
          <p:nvPr/>
        </p:nvGrpSpPr>
        <p:grpSpPr>
          <a:xfrm>
            <a:off x="864636" y="3603774"/>
            <a:ext cx="3041780" cy="1281510"/>
            <a:chOff x="4575109" y="1886043"/>
            <a:chExt cx="3041780" cy="1281510"/>
          </a:xfrm>
        </p:grpSpPr>
        <p:sp>
          <p:nvSpPr>
            <p:cNvPr id="29" name="Rectangle à coins arrondis 28">
              <a:extLst>
                <a:ext uri="{FF2B5EF4-FFF2-40B4-BE49-F238E27FC236}">
                  <a16:creationId xmlns:a16="http://schemas.microsoft.com/office/drawing/2014/main" id="{DD2BF899-4475-1345-906F-E636A5ED24CE}"/>
                </a:ext>
              </a:extLst>
            </p:cNvPr>
            <p:cNvSpPr/>
            <p:nvPr/>
          </p:nvSpPr>
          <p:spPr>
            <a:xfrm>
              <a:off x="4575109" y="1886043"/>
              <a:ext cx="3041780" cy="117439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C3BF9326-A802-8540-AD4E-73163773086F}"/>
                </a:ext>
              </a:extLst>
            </p:cNvPr>
            <p:cNvSpPr txBox="1"/>
            <p:nvPr/>
          </p:nvSpPr>
          <p:spPr>
            <a:xfrm>
              <a:off x="4901681" y="1967224"/>
              <a:ext cx="23886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400" b="1" dirty="0">
                  <a:solidFill>
                    <a:schemeClr val="bg2">
                      <a:lumMod val="50000"/>
                    </a:schemeClr>
                  </a:solidFill>
                  <a:latin typeface="Nexa Light" panose="02000000000000000000" pitchFamily="2" charset="0"/>
                </a:rPr>
                <a:t>Compétence réelle de </a:t>
              </a:r>
            </a:p>
            <a:p>
              <a:pPr algn="ctr"/>
              <a:r>
                <a:rPr lang="fr-CA" sz="2400" b="1" dirty="0">
                  <a:solidFill>
                    <a:schemeClr val="bg2">
                      <a:lumMod val="50000"/>
                    </a:schemeClr>
                  </a:solidFill>
                  <a:latin typeface="Nexa Light" panose="02000000000000000000" pitchFamily="2" charset="0"/>
                </a:rPr>
                <a:t>l’enfant</a:t>
              </a:r>
              <a:endParaRPr lang="fr-FR" sz="24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endParaRPr>
            </a:p>
          </p:txBody>
        </p:sp>
      </p:grpSp>
      <p:sp>
        <p:nvSpPr>
          <p:cNvPr id="31" name="Flèche courbée vers la gauche 30">
            <a:extLst>
              <a:ext uri="{FF2B5EF4-FFF2-40B4-BE49-F238E27FC236}">
                <a16:creationId xmlns:a16="http://schemas.microsoft.com/office/drawing/2014/main" id="{99B88100-8B37-1E43-909E-3AC5A5A06568}"/>
              </a:ext>
            </a:extLst>
          </p:cNvPr>
          <p:cNvSpPr/>
          <p:nvPr/>
        </p:nvSpPr>
        <p:spPr>
          <a:xfrm rot="19472029">
            <a:off x="8391292" y="1464489"/>
            <a:ext cx="1481791" cy="2017503"/>
          </a:xfrm>
          <a:prstGeom prst="curvedLeftArrow">
            <a:avLst>
              <a:gd name="adj1" fmla="val 17820"/>
              <a:gd name="adj2" fmla="val 44531"/>
              <a:gd name="adj3" fmla="val 28962"/>
            </a:avLst>
          </a:prstGeom>
          <a:solidFill>
            <a:srgbClr val="7F77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3" name="Flèche courbée vers la gauche 32">
            <a:extLst>
              <a:ext uri="{FF2B5EF4-FFF2-40B4-BE49-F238E27FC236}">
                <a16:creationId xmlns:a16="http://schemas.microsoft.com/office/drawing/2014/main" id="{34202F67-3263-A948-9BFA-FEC5F827F566}"/>
              </a:ext>
            </a:extLst>
          </p:cNvPr>
          <p:cNvSpPr/>
          <p:nvPr/>
        </p:nvSpPr>
        <p:spPr>
          <a:xfrm rot="3246809">
            <a:off x="8127563" y="5072089"/>
            <a:ext cx="1481791" cy="2017503"/>
          </a:xfrm>
          <a:prstGeom prst="curvedLeftArrow">
            <a:avLst>
              <a:gd name="adj1" fmla="val 17820"/>
              <a:gd name="adj2" fmla="val 44531"/>
              <a:gd name="adj3" fmla="val 28962"/>
            </a:avLst>
          </a:prstGeom>
          <a:solidFill>
            <a:srgbClr val="7F77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4" name="Flèche courbée vers la gauche 33">
            <a:extLst>
              <a:ext uri="{FF2B5EF4-FFF2-40B4-BE49-F238E27FC236}">
                <a16:creationId xmlns:a16="http://schemas.microsoft.com/office/drawing/2014/main" id="{73D651E8-7F7A-AB4C-B2B4-7A3FEBB3F8C7}"/>
              </a:ext>
            </a:extLst>
          </p:cNvPr>
          <p:cNvSpPr/>
          <p:nvPr/>
        </p:nvSpPr>
        <p:spPr>
          <a:xfrm rot="8418945">
            <a:off x="2140078" y="4918374"/>
            <a:ext cx="1481791" cy="2017503"/>
          </a:xfrm>
          <a:prstGeom prst="curvedLeftArrow">
            <a:avLst>
              <a:gd name="adj1" fmla="val 17820"/>
              <a:gd name="adj2" fmla="val 44531"/>
              <a:gd name="adj3" fmla="val 28962"/>
            </a:avLst>
          </a:prstGeom>
          <a:solidFill>
            <a:srgbClr val="7F77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5" name="Flèche courbée vers la gauche 34">
            <a:extLst>
              <a:ext uri="{FF2B5EF4-FFF2-40B4-BE49-F238E27FC236}">
                <a16:creationId xmlns:a16="http://schemas.microsoft.com/office/drawing/2014/main" id="{2EE1C788-AE00-BB40-B2DB-84BB8C75AAF7}"/>
              </a:ext>
            </a:extLst>
          </p:cNvPr>
          <p:cNvSpPr/>
          <p:nvPr/>
        </p:nvSpPr>
        <p:spPr>
          <a:xfrm rot="14066179">
            <a:off x="2419428" y="1249602"/>
            <a:ext cx="1481791" cy="2017503"/>
          </a:xfrm>
          <a:prstGeom prst="curvedLeftArrow">
            <a:avLst>
              <a:gd name="adj1" fmla="val 17820"/>
              <a:gd name="adj2" fmla="val 44531"/>
              <a:gd name="adj3" fmla="val 28962"/>
            </a:avLst>
          </a:prstGeom>
          <a:solidFill>
            <a:srgbClr val="7F77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75F139FD-D549-8D41-86A6-19BDF65DDC45}"/>
              </a:ext>
            </a:extLst>
          </p:cNvPr>
          <p:cNvSpPr txBox="1"/>
          <p:nvPr/>
        </p:nvSpPr>
        <p:spPr>
          <a:xfrm>
            <a:off x="6640285" y="6521001"/>
            <a:ext cx="5551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Tous droits réservés. © 2023, Académie Dre </a:t>
            </a:r>
          </a:p>
          <a:p>
            <a:pPr algn="r"/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Nadia </a:t>
            </a:r>
            <a:r>
              <a:rPr lang="fr-CA" sz="1000" dirty="0" err="1">
                <a:solidFill>
                  <a:schemeClr val="bg1">
                    <a:lumMod val="50000"/>
                  </a:schemeClr>
                </a:solidFill>
              </a:rPr>
              <a:t>Gagnier</a:t>
            </a:r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 Psychologue-conférencière-formatrice S.A.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022F605-C0D8-E1CC-36FA-6285618BE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008" y="3230116"/>
            <a:ext cx="2957875" cy="196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33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4" grpId="0" animBg="1"/>
      <p:bldP spid="3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02E034D7-8300-5D47-A7A0-341AF6D6940E}"/>
              </a:ext>
            </a:extLst>
          </p:cNvPr>
          <p:cNvSpPr txBox="1"/>
          <p:nvPr/>
        </p:nvSpPr>
        <p:spPr>
          <a:xfrm>
            <a:off x="1667121" y="297703"/>
            <a:ext cx="8857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 dirty="0">
                <a:solidFill>
                  <a:srgbClr val="7F77AD"/>
                </a:solidFill>
                <a:latin typeface="Nexa Light" panose="02000000000000000000" pitchFamily="50" charset="0"/>
              </a:rPr>
              <a:t>Enseignant – élève - parent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A4B3535-7F61-0342-B820-C526860AB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149" y="-1808039"/>
            <a:ext cx="2318851" cy="3694082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9388F78D-C601-7D48-90AC-8AADE71D47C3}"/>
              </a:ext>
            </a:extLst>
          </p:cNvPr>
          <p:cNvGrpSpPr/>
          <p:nvPr/>
        </p:nvGrpSpPr>
        <p:grpSpPr>
          <a:xfrm>
            <a:off x="4575109" y="1351404"/>
            <a:ext cx="3041780" cy="1200329"/>
            <a:chOff x="4575109" y="1351404"/>
            <a:chExt cx="3041780" cy="1200329"/>
          </a:xfrm>
        </p:grpSpPr>
        <p:sp>
          <p:nvSpPr>
            <p:cNvPr id="19" name="Rectangle à coins arrondis 18">
              <a:extLst>
                <a:ext uri="{FF2B5EF4-FFF2-40B4-BE49-F238E27FC236}">
                  <a16:creationId xmlns:a16="http://schemas.microsoft.com/office/drawing/2014/main" id="{A6646613-3F52-4043-AF6C-5ED697BEED89}"/>
                </a:ext>
              </a:extLst>
            </p:cNvPr>
            <p:cNvSpPr/>
            <p:nvPr/>
          </p:nvSpPr>
          <p:spPr>
            <a:xfrm>
              <a:off x="4575109" y="1365343"/>
              <a:ext cx="3041780" cy="117439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D6B80A7A-0662-A24D-8C2F-D1442659A392}"/>
                </a:ext>
              </a:extLst>
            </p:cNvPr>
            <p:cNvSpPr txBox="1"/>
            <p:nvPr/>
          </p:nvSpPr>
          <p:spPr>
            <a:xfrm>
              <a:off x="4901681" y="1351404"/>
              <a:ext cx="23886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400" b="1" dirty="0">
                  <a:solidFill>
                    <a:schemeClr val="bg2">
                      <a:lumMod val="50000"/>
                    </a:schemeClr>
                  </a:solidFill>
                  <a:latin typeface="Nexa Light" panose="02000000000000000000" pitchFamily="2" charset="0"/>
                </a:rPr>
                <a:t>Sentiment d’efficacité du parent</a:t>
              </a:r>
              <a:endParaRPr lang="fr-FR" sz="24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98793D13-F172-9E44-A9B2-531FF4AF392A}"/>
              </a:ext>
            </a:extLst>
          </p:cNvPr>
          <p:cNvGrpSpPr/>
          <p:nvPr/>
        </p:nvGrpSpPr>
        <p:grpSpPr>
          <a:xfrm>
            <a:off x="4593059" y="3375174"/>
            <a:ext cx="3041780" cy="1200329"/>
            <a:chOff x="815909" y="1657443"/>
            <a:chExt cx="3041780" cy="1200329"/>
          </a:xfrm>
        </p:grpSpPr>
        <p:sp>
          <p:nvSpPr>
            <p:cNvPr id="23" name="Rectangle à coins arrondis 22">
              <a:extLst>
                <a:ext uri="{FF2B5EF4-FFF2-40B4-BE49-F238E27FC236}">
                  <a16:creationId xmlns:a16="http://schemas.microsoft.com/office/drawing/2014/main" id="{2F450444-4022-0048-BE13-3E852B7A1F8D}"/>
                </a:ext>
              </a:extLst>
            </p:cNvPr>
            <p:cNvSpPr/>
            <p:nvPr/>
          </p:nvSpPr>
          <p:spPr>
            <a:xfrm>
              <a:off x="815909" y="1657443"/>
              <a:ext cx="3041780" cy="117439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E543893B-0795-E34D-A074-145325FD9A9A}"/>
                </a:ext>
              </a:extLst>
            </p:cNvPr>
            <p:cNvSpPr txBox="1"/>
            <p:nvPr/>
          </p:nvSpPr>
          <p:spPr>
            <a:xfrm>
              <a:off x="1142481" y="1657443"/>
              <a:ext cx="23886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400" b="1" dirty="0">
                  <a:solidFill>
                    <a:schemeClr val="bg2">
                      <a:lumMod val="50000"/>
                    </a:schemeClr>
                  </a:solidFill>
                  <a:latin typeface="Nexa Light" panose="02000000000000000000" pitchFamily="2" charset="0"/>
                </a:rPr>
                <a:t>Sentiment d’efficacité de l’enseignant</a:t>
              </a:r>
              <a:endParaRPr lang="fr-FR" sz="24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16FC1939-DD52-DF4C-BEED-4465C5473F00}"/>
              </a:ext>
            </a:extLst>
          </p:cNvPr>
          <p:cNvGrpSpPr/>
          <p:nvPr/>
        </p:nvGrpSpPr>
        <p:grpSpPr>
          <a:xfrm>
            <a:off x="4575109" y="5397463"/>
            <a:ext cx="3041780" cy="1212321"/>
            <a:chOff x="4575109" y="1886043"/>
            <a:chExt cx="3041780" cy="1212321"/>
          </a:xfrm>
        </p:grpSpPr>
        <p:sp>
          <p:nvSpPr>
            <p:cNvPr id="26" name="Rectangle à coins arrondis 25">
              <a:extLst>
                <a:ext uri="{FF2B5EF4-FFF2-40B4-BE49-F238E27FC236}">
                  <a16:creationId xmlns:a16="http://schemas.microsoft.com/office/drawing/2014/main" id="{7D26E827-C564-F543-BBE4-4AC6B409B152}"/>
                </a:ext>
              </a:extLst>
            </p:cNvPr>
            <p:cNvSpPr/>
            <p:nvPr/>
          </p:nvSpPr>
          <p:spPr>
            <a:xfrm>
              <a:off x="4575109" y="1886043"/>
              <a:ext cx="3041780" cy="117439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69CA52BB-01CB-6142-81EF-B9CC6339D871}"/>
                </a:ext>
              </a:extLst>
            </p:cNvPr>
            <p:cNvSpPr txBox="1"/>
            <p:nvPr/>
          </p:nvSpPr>
          <p:spPr>
            <a:xfrm>
              <a:off x="4901681" y="1898035"/>
              <a:ext cx="23886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400" b="1" dirty="0">
                  <a:solidFill>
                    <a:schemeClr val="bg2">
                      <a:lumMod val="50000"/>
                    </a:schemeClr>
                  </a:solidFill>
                  <a:latin typeface="Nexa Light" panose="02000000000000000000" pitchFamily="2" charset="0"/>
                </a:rPr>
                <a:t>Sentiment d’efficacité de</a:t>
              </a:r>
            </a:p>
            <a:p>
              <a:pPr algn="ctr"/>
              <a:r>
                <a:rPr lang="fr-CA" sz="2400" b="1" dirty="0">
                  <a:solidFill>
                    <a:schemeClr val="bg2">
                      <a:lumMod val="50000"/>
                    </a:schemeClr>
                  </a:solidFill>
                  <a:latin typeface="Nexa Light" panose="02000000000000000000" pitchFamily="2" charset="0"/>
                </a:rPr>
                <a:t>l’élève</a:t>
              </a:r>
              <a:endParaRPr lang="fr-FR" sz="24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endParaRPr>
            </a:p>
          </p:txBody>
        </p:sp>
      </p:grpSp>
      <p:sp>
        <p:nvSpPr>
          <p:cNvPr id="31" name="Flèche courbée vers la gauche 30">
            <a:extLst>
              <a:ext uri="{FF2B5EF4-FFF2-40B4-BE49-F238E27FC236}">
                <a16:creationId xmlns:a16="http://schemas.microsoft.com/office/drawing/2014/main" id="{99B88100-8B37-1E43-909E-3AC5A5A06568}"/>
              </a:ext>
            </a:extLst>
          </p:cNvPr>
          <p:cNvSpPr/>
          <p:nvPr/>
        </p:nvSpPr>
        <p:spPr>
          <a:xfrm>
            <a:off x="8183167" y="1700002"/>
            <a:ext cx="1958304" cy="4820999"/>
          </a:xfrm>
          <a:prstGeom prst="curvedLeftArrow">
            <a:avLst>
              <a:gd name="adj1" fmla="val 17820"/>
              <a:gd name="adj2" fmla="val 44531"/>
              <a:gd name="adj3" fmla="val 28962"/>
            </a:avLst>
          </a:prstGeom>
          <a:solidFill>
            <a:srgbClr val="7F77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C64A6D61-72E1-4545-941B-58C168819EDB}"/>
              </a:ext>
            </a:extLst>
          </p:cNvPr>
          <p:cNvSpPr txBox="1"/>
          <p:nvPr/>
        </p:nvSpPr>
        <p:spPr>
          <a:xfrm>
            <a:off x="6640285" y="6521001"/>
            <a:ext cx="5551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Tous droits réservés. © 2023, Académie Dre </a:t>
            </a:r>
          </a:p>
          <a:p>
            <a:pPr algn="r"/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Nadia </a:t>
            </a:r>
            <a:r>
              <a:rPr lang="fr-CA" sz="1000" dirty="0" err="1">
                <a:solidFill>
                  <a:schemeClr val="bg1">
                    <a:lumMod val="50000"/>
                  </a:schemeClr>
                </a:solidFill>
              </a:rPr>
              <a:t>Gagnier</a:t>
            </a:r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 Psychologue-conférencière-formatrice S.A.</a:t>
            </a:r>
          </a:p>
        </p:txBody>
      </p:sp>
      <p:sp>
        <p:nvSpPr>
          <p:cNvPr id="36" name="Flèche courbée vers la gauche 35">
            <a:extLst>
              <a:ext uri="{FF2B5EF4-FFF2-40B4-BE49-F238E27FC236}">
                <a16:creationId xmlns:a16="http://schemas.microsoft.com/office/drawing/2014/main" id="{D94CA68A-8DCB-B840-AE19-549157828527}"/>
              </a:ext>
            </a:extLst>
          </p:cNvPr>
          <p:cNvSpPr/>
          <p:nvPr/>
        </p:nvSpPr>
        <p:spPr>
          <a:xfrm flipH="1" flipV="1">
            <a:off x="2087210" y="1539438"/>
            <a:ext cx="1958304" cy="4820999"/>
          </a:xfrm>
          <a:prstGeom prst="curvedLeftArrow">
            <a:avLst>
              <a:gd name="adj1" fmla="val 17820"/>
              <a:gd name="adj2" fmla="val 44531"/>
              <a:gd name="adj3" fmla="val 28962"/>
            </a:avLst>
          </a:prstGeom>
          <a:solidFill>
            <a:srgbClr val="7F77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" name="Double flèche horizontale 1">
            <a:extLst>
              <a:ext uri="{FF2B5EF4-FFF2-40B4-BE49-F238E27FC236}">
                <a16:creationId xmlns:a16="http://schemas.microsoft.com/office/drawing/2014/main" id="{9E7184D5-08F1-A244-9E40-739671972246}"/>
              </a:ext>
            </a:extLst>
          </p:cNvPr>
          <p:cNvSpPr/>
          <p:nvPr/>
        </p:nvSpPr>
        <p:spPr>
          <a:xfrm rot="5400000">
            <a:off x="5751638" y="2766928"/>
            <a:ext cx="762000" cy="355600"/>
          </a:xfrm>
          <a:prstGeom prst="leftRightArrow">
            <a:avLst/>
          </a:prstGeom>
          <a:solidFill>
            <a:srgbClr val="7F7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Double flèche horizontale 36">
            <a:extLst>
              <a:ext uri="{FF2B5EF4-FFF2-40B4-BE49-F238E27FC236}">
                <a16:creationId xmlns:a16="http://schemas.microsoft.com/office/drawing/2014/main" id="{856FB4DC-563C-6347-9E20-86625553E9C4}"/>
              </a:ext>
            </a:extLst>
          </p:cNvPr>
          <p:cNvSpPr/>
          <p:nvPr/>
        </p:nvSpPr>
        <p:spPr>
          <a:xfrm rot="5400000">
            <a:off x="5733340" y="4800740"/>
            <a:ext cx="762000" cy="355600"/>
          </a:xfrm>
          <a:prstGeom prst="leftRightArrow">
            <a:avLst/>
          </a:prstGeom>
          <a:solidFill>
            <a:srgbClr val="7F7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388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6" grpId="0" animBg="1"/>
      <p:bldP spid="2" grpId="0" animBg="1"/>
      <p:bldP spid="3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7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29615"/>
            <a:ext cx="12192000" cy="328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ZoneTexte 2"/>
          <p:cNvSpPr txBox="1"/>
          <p:nvPr/>
        </p:nvSpPr>
        <p:spPr>
          <a:xfrm>
            <a:off x="543182" y="2967335"/>
            <a:ext cx="11105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5400" b="1" dirty="0">
                <a:solidFill>
                  <a:schemeClr val="bg1"/>
                </a:solidFill>
                <a:latin typeface="Nexa Light" panose="02000000000000000000" pitchFamily="50" charset="0"/>
              </a:rPr>
              <a:t>Partie pratico-pratique!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640285" y="6570696"/>
            <a:ext cx="5551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Tous droits réservés. © 2023, Académie Dre Nadia </a:t>
            </a:r>
            <a:r>
              <a:rPr lang="fr-CA" sz="1000" dirty="0" err="1">
                <a:solidFill>
                  <a:schemeClr val="bg1">
                    <a:lumMod val="50000"/>
                  </a:schemeClr>
                </a:solidFill>
              </a:rPr>
              <a:t>Gagnier</a:t>
            </a:r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 Psychologue-conférencière-formatrice S.A.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093" y="-2415823"/>
            <a:ext cx="43049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83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29615"/>
            <a:ext cx="12192000" cy="328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9" name="ZoneTexte 18"/>
          <p:cNvSpPr txBox="1"/>
          <p:nvPr/>
        </p:nvSpPr>
        <p:spPr>
          <a:xfrm>
            <a:off x="0" y="481672"/>
            <a:ext cx="11866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b="1" dirty="0">
                <a:solidFill>
                  <a:srgbClr val="7F77AD"/>
                </a:solidFill>
                <a:latin typeface="Nexa Light" panose="02000000000000000000" pitchFamily="50" charset="0"/>
              </a:rPr>
              <a:t>Favoriser la connaissance de soi</a:t>
            </a:r>
            <a:endParaRPr lang="fr-CA" sz="3600" b="1" dirty="0">
              <a:solidFill>
                <a:srgbClr val="7F77AD"/>
              </a:solidFill>
              <a:latin typeface="Nexa Light" panose="02000000000000000000" pitchFamily="50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722895" y="2677391"/>
            <a:ext cx="5834780" cy="2800767"/>
          </a:xfrm>
          <a:prstGeom prst="rect">
            <a:avLst/>
          </a:prstGeom>
          <a:noFill/>
          <a:ln w="38100">
            <a:noFill/>
          </a:ln>
          <a:effectLst/>
        </p:spPr>
        <p:txBody>
          <a:bodyPr wrap="square" rtlCol="0" anchor="ctr">
            <a:spAutoFit/>
          </a:bodyPr>
          <a:lstStyle/>
          <a:p>
            <a:pPr>
              <a:spcAft>
                <a:spcPts val="1200"/>
              </a:spcAft>
            </a:pPr>
            <a:r>
              <a:rPr lang="fr-CA" sz="2100" b="1" u="sng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50" charset="0"/>
              </a:rPr>
              <a:t>Faire des bilans des expériences du passé:</a:t>
            </a: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fr-CA" sz="21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50" charset="0"/>
              </a:rPr>
              <a:t>Les négatives: </a:t>
            </a:r>
          </a:p>
          <a:p>
            <a:pPr marL="800100" lvl="1" indent="-342900">
              <a:spcAft>
                <a:spcPts val="1200"/>
              </a:spcAft>
              <a:buFont typeface="Arial" charset="0"/>
              <a:buChar char="•"/>
            </a:pPr>
            <a:r>
              <a:rPr lang="fr-CA" sz="21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50" charset="0"/>
              </a:rPr>
              <a:t>Qu’a-t-on appris? </a:t>
            </a:r>
          </a:p>
          <a:p>
            <a:pPr marL="800100" lvl="1" indent="-342900">
              <a:spcAft>
                <a:spcPts val="1200"/>
              </a:spcAft>
              <a:buFont typeface="Arial" charset="0"/>
              <a:buChar char="•"/>
            </a:pPr>
            <a:r>
              <a:rPr lang="fr-CA" sz="21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50" charset="0"/>
              </a:rPr>
              <a:t>Peut-on y donner un sens?</a:t>
            </a: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fr-CA" sz="21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50" charset="0"/>
              </a:rPr>
              <a:t>Les positives: </a:t>
            </a:r>
          </a:p>
          <a:p>
            <a:pPr marL="800100" lvl="1" indent="-342900">
              <a:spcAft>
                <a:spcPts val="1200"/>
              </a:spcAft>
              <a:buFont typeface="Arial" charset="0"/>
              <a:buChar char="•"/>
            </a:pPr>
            <a:r>
              <a:rPr lang="fr-CA" sz="21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50" charset="0"/>
              </a:rPr>
              <a:t>S’appuyer sur elles!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149" y="-1808039"/>
            <a:ext cx="2318851" cy="369408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F0F1FC5-524E-B675-8660-59D6900508C3}"/>
              </a:ext>
            </a:extLst>
          </p:cNvPr>
          <p:cNvSpPr txBox="1"/>
          <p:nvPr/>
        </p:nvSpPr>
        <p:spPr>
          <a:xfrm>
            <a:off x="6640285" y="6570696"/>
            <a:ext cx="5551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Tous droits réservés. © 2023, Académie Dre Nadia </a:t>
            </a:r>
            <a:r>
              <a:rPr lang="fr-CA" sz="1000" dirty="0" err="1">
                <a:solidFill>
                  <a:schemeClr val="bg1">
                    <a:lumMod val="50000"/>
                  </a:schemeClr>
                </a:solidFill>
              </a:rPr>
              <a:t>Gagnier</a:t>
            </a:r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 Psychologue-conférencière-formatrice S.A.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C22B51F-D2E2-4C52-B483-F224D720EB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7" r="26957"/>
          <a:stretch/>
        </p:blipFill>
        <p:spPr>
          <a:xfrm flipH="1">
            <a:off x="387772" y="2093695"/>
            <a:ext cx="2857498" cy="399559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CD3E3DE-043C-EFC6-6D00-BC6A0D25B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2" y="1962975"/>
            <a:ext cx="2857498" cy="412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8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29615"/>
            <a:ext cx="12192000" cy="328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9" name="ZoneTexte 18"/>
          <p:cNvSpPr txBox="1"/>
          <p:nvPr/>
        </p:nvSpPr>
        <p:spPr>
          <a:xfrm>
            <a:off x="0" y="481672"/>
            <a:ext cx="11866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b="1" dirty="0">
                <a:solidFill>
                  <a:srgbClr val="7F77AD"/>
                </a:solidFill>
                <a:latin typeface="Nexa Light" panose="02000000000000000000" pitchFamily="50" charset="0"/>
              </a:rPr>
              <a:t>Les pensées…</a:t>
            </a:r>
            <a:endParaRPr lang="fr-CA" sz="3600" b="1" dirty="0">
              <a:solidFill>
                <a:srgbClr val="7F77AD"/>
              </a:solidFill>
              <a:latin typeface="Nexa Light" panose="02000000000000000000" pitchFamily="50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64653" y="1662758"/>
            <a:ext cx="6075632" cy="4555093"/>
          </a:xfrm>
          <a:prstGeom prst="rect">
            <a:avLst/>
          </a:prstGeom>
          <a:noFill/>
          <a:ln w="38100">
            <a:noFill/>
          </a:ln>
          <a:effectLst/>
        </p:spPr>
        <p:txBody>
          <a:bodyPr wrap="square" rtlCol="0" anchor="ctr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On ne doit pas prendre ses pensées pour des vérités!!!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On a tous des pensées automatiques, des distorsions cognitives, qui jouent des tours!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Lorsque l’on vit une émotion négative…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Prendre du recul, et identifier son discours intérieur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Se demander si cette pensée est exagérée, si on oublie des détails, s’il y a une autre façon de voir la situation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Tenter d’adopter un discours intérieur plus rationnel.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149" y="-1808039"/>
            <a:ext cx="2318851" cy="369408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FBB4256-C424-07C6-A153-99C2CF5EC52C}"/>
              </a:ext>
            </a:extLst>
          </p:cNvPr>
          <p:cNvSpPr txBox="1"/>
          <p:nvPr/>
        </p:nvSpPr>
        <p:spPr>
          <a:xfrm>
            <a:off x="6640285" y="6570696"/>
            <a:ext cx="5551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Tous droits réservés. © 2023, Académie Dre Nadia </a:t>
            </a:r>
            <a:r>
              <a:rPr lang="fr-CA" sz="1000" dirty="0" err="1">
                <a:solidFill>
                  <a:schemeClr val="bg1">
                    <a:lumMod val="50000"/>
                  </a:schemeClr>
                </a:solidFill>
              </a:rPr>
              <a:t>Gagnier</a:t>
            </a:r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 Psychologue-conférencière-formatrice S.A.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94D23C7-2FB5-D9F2-EAAF-5C31C5352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900" y="2001319"/>
            <a:ext cx="4045447" cy="408008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8D496C2-C969-AFE3-2428-88A0CA31C7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954" y="2334256"/>
            <a:ext cx="1600795" cy="149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52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29615"/>
            <a:ext cx="12192000" cy="328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CA" dirty="0"/>
          </a:p>
        </p:txBody>
      </p:sp>
      <p:sp>
        <p:nvSpPr>
          <p:cNvPr id="19" name="ZoneTexte 18"/>
          <p:cNvSpPr txBox="1"/>
          <p:nvPr/>
        </p:nvSpPr>
        <p:spPr>
          <a:xfrm>
            <a:off x="3281745" y="425150"/>
            <a:ext cx="5613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 dirty="0">
                <a:solidFill>
                  <a:srgbClr val="7F77AD"/>
                </a:solidFill>
                <a:latin typeface="Nexa Light" panose="02000000000000000000" pitchFamily="50" charset="0"/>
              </a:rPr>
              <a:t>Les pensées</a:t>
            </a:r>
            <a:endParaRPr lang="fr-CA" sz="3000" b="1" dirty="0">
              <a:solidFill>
                <a:srgbClr val="7F77AD"/>
              </a:solidFill>
              <a:latin typeface="Nexa Light" panose="02000000000000000000" pitchFamily="50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924665" y="3771040"/>
            <a:ext cx="90479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22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50" charset="0"/>
              </a:rPr>
              <a:t>Et puis après!</a:t>
            </a:r>
          </a:p>
          <a:p>
            <a:pPr marL="1200150" lvl="2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22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50" charset="0"/>
              </a:rPr>
              <a:t>Suis-je en train d’exagérer?</a:t>
            </a:r>
          </a:p>
          <a:p>
            <a:pPr marL="1200150" lvl="2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22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50" charset="0"/>
              </a:rPr>
              <a:t>Est-ce qu’il y a des éléments rassurant en moi ou autour de moi (ressources intérieures et extérieures)?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149" y="-1808039"/>
            <a:ext cx="2318851" cy="3694082"/>
          </a:xfrm>
          <a:prstGeom prst="rect">
            <a:avLst/>
          </a:prstGeom>
        </p:spPr>
      </p:pic>
      <p:pic>
        <p:nvPicPr>
          <p:cNvPr id="8" name="Picture 4" descr="MMj0223789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1223942"/>
            <a:ext cx="93345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3638586" y="1415187"/>
            <a:ext cx="1366837" cy="792163"/>
          </a:xfrm>
          <a:prstGeom prst="cloudCallout">
            <a:avLst>
              <a:gd name="adj1" fmla="val -43750"/>
              <a:gd name="adj2" fmla="val 700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fr-FR" altLang="fr-FR" sz="1800"/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6980310" y="1527155"/>
            <a:ext cx="936625" cy="7921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fr-FR" altLang="fr-FR" sz="1800"/>
          </a:p>
        </p:txBody>
      </p:sp>
      <p:pic>
        <p:nvPicPr>
          <p:cNvPr id="13" name="Picture 10" descr="MCj0404007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822" y="1384297"/>
            <a:ext cx="107315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lèche vers la droite 2"/>
          <p:cNvSpPr/>
          <p:nvPr/>
        </p:nvSpPr>
        <p:spPr>
          <a:xfrm>
            <a:off x="2126201" y="1527155"/>
            <a:ext cx="1094791" cy="682643"/>
          </a:xfrm>
          <a:prstGeom prst="rightArrow">
            <a:avLst/>
          </a:prstGeom>
          <a:solidFill>
            <a:srgbClr val="7F77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 vers la droite 13"/>
          <p:cNvSpPr/>
          <p:nvPr/>
        </p:nvSpPr>
        <p:spPr>
          <a:xfrm>
            <a:off x="5468342" y="1523484"/>
            <a:ext cx="1094791" cy="682643"/>
          </a:xfrm>
          <a:prstGeom prst="rightArrow">
            <a:avLst/>
          </a:prstGeom>
          <a:solidFill>
            <a:srgbClr val="7F77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vers la droite 14"/>
          <p:cNvSpPr/>
          <p:nvPr/>
        </p:nvSpPr>
        <p:spPr>
          <a:xfrm>
            <a:off x="8356983" y="1522872"/>
            <a:ext cx="1094791" cy="682643"/>
          </a:xfrm>
          <a:prstGeom prst="rightArrow">
            <a:avLst/>
          </a:prstGeom>
          <a:solidFill>
            <a:srgbClr val="7F77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9EC76C7-47FD-8A4A-A01F-7E455FAE00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94" y="3359753"/>
            <a:ext cx="1265336" cy="118328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7107867-31BA-93AE-5E87-54787913C8E8}"/>
              </a:ext>
            </a:extLst>
          </p:cNvPr>
          <p:cNvSpPr txBox="1"/>
          <p:nvPr/>
        </p:nvSpPr>
        <p:spPr>
          <a:xfrm>
            <a:off x="6640285" y="6570696"/>
            <a:ext cx="5551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Tous droits réservés. © 2023, Académie Dre Nadia </a:t>
            </a:r>
            <a:r>
              <a:rPr lang="fr-CA" sz="1000" dirty="0" err="1">
                <a:solidFill>
                  <a:schemeClr val="bg1">
                    <a:lumMod val="50000"/>
                  </a:schemeClr>
                </a:solidFill>
              </a:rPr>
              <a:t>Gagnier</a:t>
            </a:r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 Psychologue-conférencière-formatrice S.A.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0040ECA-B089-AE5E-C98A-65953B1FB6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1" r="24297"/>
          <a:stretch/>
        </p:blipFill>
        <p:spPr>
          <a:xfrm>
            <a:off x="458650" y="2576831"/>
            <a:ext cx="2823095" cy="406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bldLvl="2"/>
      <p:bldP spid="11" grpId="0" animBg="1"/>
      <p:bldP spid="12" grpId="0" animBg="1"/>
      <p:bldP spid="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29615"/>
            <a:ext cx="12192000" cy="328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9" name="ZoneTexte 18"/>
          <p:cNvSpPr txBox="1"/>
          <p:nvPr/>
        </p:nvSpPr>
        <p:spPr>
          <a:xfrm>
            <a:off x="2572356" y="473754"/>
            <a:ext cx="70472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000" b="1" dirty="0">
                <a:solidFill>
                  <a:srgbClr val="7F77AD"/>
                </a:solidFill>
                <a:latin typeface="Nexa Light" panose="02000000000000000000" pitchFamily="50" charset="0"/>
              </a:rPr>
              <a:t>Un concept qui gagne à être connu !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149" y="-1808039"/>
            <a:ext cx="2318851" cy="369408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CA23A84-0F35-834B-86C3-FB3FB8964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974" y="1470088"/>
            <a:ext cx="3784600" cy="49149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63DBC4C-7CF0-7B44-A228-B831F943F32B}"/>
              </a:ext>
            </a:extLst>
          </p:cNvPr>
          <p:cNvSpPr txBox="1"/>
          <p:nvPr/>
        </p:nvSpPr>
        <p:spPr>
          <a:xfrm>
            <a:off x="223024" y="1151113"/>
            <a:ext cx="6417261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22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« Self-</a:t>
            </a:r>
            <a:r>
              <a:rPr lang="fr-CA" sz="2200" b="1" dirty="0" err="1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efficacy</a:t>
            </a:r>
            <a:r>
              <a:rPr lang="fr-CA" sz="22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 »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22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Concept élaboré par Albert Bandura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22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Croyances d’une personne sur sa capacité d’atteindre des buts ou de faire face à différentes situations.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22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Ce sentiment constitue un déterminant important de: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22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la motivation à agir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22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la persévérance vers des buts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22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Pourquoi?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22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Le niveau d’efforts investi par un individu dépend des résultats auxquels il s’attend!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617677F-4CB0-66B9-DDB1-BBD3080CF0AD}"/>
              </a:ext>
            </a:extLst>
          </p:cNvPr>
          <p:cNvSpPr txBox="1"/>
          <p:nvPr/>
        </p:nvSpPr>
        <p:spPr>
          <a:xfrm>
            <a:off x="6640285" y="6570696"/>
            <a:ext cx="5551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Tous droits réservés. © 2023, Académie Dre Nadia </a:t>
            </a:r>
            <a:r>
              <a:rPr lang="fr-CA" sz="1000" dirty="0" err="1">
                <a:solidFill>
                  <a:schemeClr val="bg1">
                    <a:lumMod val="50000"/>
                  </a:schemeClr>
                </a:solidFill>
              </a:rPr>
              <a:t>Gagnier</a:t>
            </a:r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 Psychologue-conférencière-formatrice S.A.</a:t>
            </a:r>
          </a:p>
        </p:txBody>
      </p:sp>
    </p:spTree>
    <p:extLst>
      <p:ext uri="{BB962C8B-B14F-4D97-AF65-F5344CB8AC3E}">
        <p14:creationId xmlns:p14="http://schemas.microsoft.com/office/powerpoint/2010/main" val="2518012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29615"/>
            <a:ext cx="12192000" cy="328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CA" dirty="0"/>
          </a:p>
        </p:txBody>
      </p:sp>
      <p:sp>
        <p:nvSpPr>
          <p:cNvPr id="19" name="ZoneTexte 18"/>
          <p:cNvSpPr txBox="1"/>
          <p:nvPr/>
        </p:nvSpPr>
        <p:spPr>
          <a:xfrm>
            <a:off x="2226469" y="593126"/>
            <a:ext cx="8705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>
                <a:solidFill>
                  <a:srgbClr val="7F77AD"/>
                </a:solidFill>
                <a:latin typeface="Nexa Light" panose="02000000000000000000" pitchFamily="50" charset="0"/>
              </a:rPr>
              <a:t>Tenir un journal d’accomplissements</a:t>
            </a:r>
            <a:endParaRPr lang="fr-CA" sz="3000" b="1" dirty="0">
              <a:solidFill>
                <a:srgbClr val="7F77AD"/>
              </a:solidFill>
              <a:latin typeface="Nexa Light" panose="02000000000000000000" pitchFamily="50" charset="0"/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149" y="-1808039"/>
            <a:ext cx="2318851" cy="3694082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6D9F0C5-29BB-1D49-9F7E-289A498F00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884779"/>
              </p:ext>
            </p:extLst>
          </p:nvPr>
        </p:nvGraphicFramePr>
        <p:xfrm>
          <a:off x="533906" y="1583163"/>
          <a:ext cx="11150094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9032">
                  <a:extLst>
                    <a:ext uri="{9D8B030D-6E8A-4147-A177-3AD203B41FA5}">
                      <a16:colId xmlns:a16="http://schemas.microsoft.com/office/drawing/2014/main" val="3302762788"/>
                    </a:ext>
                  </a:extLst>
                </a:gridCol>
                <a:gridCol w="2107666">
                  <a:extLst>
                    <a:ext uri="{9D8B030D-6E8A-4147-A177-3AD203B41FA5}">
                      <a16:colId xmlns:a16="http://schemas.microsoft.com/office/drawing/2014/main" val="1158934827"/>
                    </a:ext>
                  </a:extLst>
                </a:gridCol>
                <a:gridCol w="1858349">
                  <a:extLst>
                    <a:ext uri="{9D8B030D-6E8A-4147-A177-3AD203B41FA5}">
                      <a16:colId xmlns:a16="http://schemas.microsoft.com/office/drawing/2014/main" val="2506876582"/>
                    </a:ext>
                  </a:extLst>
                </a:gridCol>
                <a:gridCol w="1858349">
                  <a:extLst>
                    <a:ext uri="{9D8B030D-6E8A-4147-A177-3AD203B41FA5}">
                      <a16:colId xmlns:a16="http://schemas.microsoft.com/office/drawing/2014/main" val="1818881655"/>
                    </a:ext>
                  </a:extLst>
                </a:gridCol>
                <a:gridCol w="1858349">
                  <a:extLst>
                    <a:ext uri="{9D8B030D-6E8A-4147-A177-3AD203B41FA5}">
                      <a16:colId xmlns:a16="http://schemas.microsoft.com/office/drawing/2014/main" val="3233403088"/>
                    </a:ext>
                  </a:extLst>
                </a:gridCol>
                <a:gridCol w="1858349">
                  <a:extLst>
                    <a:ext uri="{9D8B030D-6E8A-4147-A177-3AD203B41FA5}">
                      <a16:colId xmlns:a16="http://schemas.microsoft.com/office/drawing/2014/main" val="69233602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Date</a:t>
                      </a:r>
                    </a:p>
                  </a:txBody>
                  <a:tcPr>
                    <a:solidFill>
                      <a:srgbClr val="7F77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Situation</a:t>
                      </a:r>
                    </a:p>
                  </a:txBody>
                  <a:tcPr>
                    <a:solidFill>
                      <a:srgbClr val="7F77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Émotion avant</a:t>
                      </a:r>
                    </a:p>
                  </a:txBody>
                  <a:tcPr>
                    <a:solidFill>
                      <a:srgbClr val="7F77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Pensées</a:t>
                      </a:r>
                    </a:p>
                  </a:txBody>
                  <a:tcPr>
                    <a:solidFill>
                      <a:srgbClr val="7F77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Émotions après</a:t>
                      </a:r>
                    </a:p>
                  </a:txBody>
                  <a:tcPr>
                    <a:solidFill>
                      <a:srgbClr val="7F77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Réévaluation des pensées</a:t>
                      </a:r>
                    </a:p>
                  </a:txBody>
                  <a:tcPr>
                    <a:solidFill>
                      <a:srgbClr val="7F77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37836"/>
                  </a:ext>
                </a:extLst>
              </a:tr>
              <a:tr h="322634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latin typeface="Helvetica" pitchFamily="2" charset="0"/>
                        </a:rPr>
                        <a:t>27 mars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latin typeface="Helvetica" pitchFamily="2" charset="0"/>
                        </a:rPr>
                        <a:t>Présentation orale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latin typeface="Helvetica" pitchFamily="2" charset="0"/>
                        </a:rPr>
                        <a:t>Anxiété, stress (7/10)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latin typeface="Helvetica" pitchFamily="2" charset="0"/>
                        </a:rPr>
                        <a:t>Je vais oublier mes idées!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latin typeface="Helvetica" pitchFamily="2" charset="0"/>
                        </a:rPr>
                        <a:t>Satisfaction</a:t>
                      </a:r>
                    </a:p>
                    <a:p>
                      <a:pPr algn="ctr"/>
                      <a:r>
                        <a:rPr lang="fr-FR" sz="2000" dirty="0">
                          <a:latin typeface="Helvetica" pitchFamily="2" charset="0"/>
                        </a:rPr>
                        <a:t>Fierté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latin typeface="Helvetica" pitchFamily="2" charset="0"/>
                        </a:rPr>
                        <a:t>J’ai été meilleure que je l’anticipais!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9095315"/>
                  </a:ext>
                </a:extLst>
              </a:tr>
              <a:tr h="322634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1096783"/>
                  </a:ext>
                </a:extLst>
              </a:tr>
              <a:tr h="322634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3948366"/>
                  </a:ext>
                </a:extLst>
              </a:tr>
              <a:tr h="322634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3231265"/>
                  </a:ext>
                </a:extLst>
              </a:tr>
              <a:tr h="322634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3191920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1EFEB9B3-FAD1-664B-BF6D-3E663EA385FD}"/>
              </a:ext>
            </a:extLst>
          </p:cNvPr>
          <p:cNvSpPr txBox="1"/>
          <p:nvPr/>
        </p:nvSpPr>
        <p:spPr>
          <a:xfrm>
            <a:off x="3969384" y="4878324"/>
            <a:ext cx="4856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81DB"/>
                </a:solidFill>
                <a:latin typeface="Nexa Light" panose="02000000000000000000" pitchFamily="2" charset="0"/>
              </a:rPr>
              <a:t>«  Il faut toujours viser la lune, car même en cas d’échec, </a:t>
            </a:r>
          </a:p>
          <a:p>
            <a:pPr algn="ctr"/>
            <a:r>
              <a:rPr lang="fr-FR" sz="2400" b="1" dirty="0">
                <a:solidFill>
                  <a:srgbClr val="FF81DB"/>
                </a:solidFill>
                <a:latin typeface="Nexa Light" panose="02000000000000000000" pitchFamily="2" charset="0"/>
              </a:rPr>
              <a:t>on atterrit dans les étoiles!  »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628D09F-3542-EB41-A126-85B8539771EF}"/>
              </a:ext>
            </a:extLst>
          </p:cNvPr>
          <p:cNvSpPr txBox="1"/>
          <p:nvPr/>
        </p:nvSpPr>
        <p:spPr>
          <a:xfrm>
            <a:off x="4910063" y="6180824"/>
            <a:ext cx="239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7F77AD"/>
                </a:solidFill>
                <a:latin typeface="Nexa Light" panose="02000000000000000000" pitchFamily="2" charset="0"/>
              </a:rPr>
              <a:t>- Oscar Wilde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7F12370-A835-9E12-7BFF-A955C306A198}"/>
              </a:ext>
            </a:extLst>
          </p:cNvPr>
          <p:cNvSpPr txBox="1"/>
          <p:nvPr/>
        </p:nvSpPr>
        <p:spPr>
          <a:xfrm>
            <a:off x="6640285" y="6570696"/>
            <a:ext cx="5551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Tous droits réservés. © 2023, Académie Dre Nadia </a:t>
            </a:r>
            <a:r>
              <a:rPr lang="fr-CA" sz="1000" dirty="0" err="1">
                <a:solidFill>
                  <a:schemeClr val="bg1">
                    <a:lumMod val="50000"/>
                  </a:schemeClr>
                </a:solidFill>
              </a:rPr>
              <a:t>Gagnier</a:t>
            </a:r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 Psychologue-conférencière-formatrice S.A.</a:t>
            </a:r>
          </a:p>
        </p:txBody>
      </p:sp>
    </p:spTree>
    <p:extLst>
      <p:ext uri="{BB962C8B-B14F-4D97-AF65-F5344CB8AC3E}">
        <p14:creationId xmlns:p14="http://schemas.microsoft.com/office/powerpoint/2010/main" val="391294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29615"/>
            <a:ext cx="12192000" cy="328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9" name="ZoneTexte 18"/>
          <p:cNvSpPr txBox="1"/>
          <p:nvPr/>
        </p:nvSpPr>
        <p:spPr>
          <a:xfrm>
            <a:off x="0" y="481672"/>
            <a:ext cx="11866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b="1" dirty="0">
                <a:solidFill>
                  <a:srgbClr val="7F77AD"/>
                </a:solidFill>
                <a:latin typeface="Nexa Light" panose="02000000000000000000" pitchFamily="50" charset="0"/>
              </a:rPr>
              <a:t>Les attitudes et comportements…</a:t>
            </a:r>
            <a:endParaRPr lang="fr-CA" sz="3600" b="1" dirty="0">
              <a:solidFill>
                <a:srgbClr val="7F77AD"/>
              </a:solidFill>
              <a:latin typeface="Nexa Light" panose="02000000000000000000" pitchFamily="50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05878" y="1947451"/>
            <a:ext cx="6233022" cy="4401205"/>
          </a:xfrm>
          <a:prstGeom prst="rect">
            <a:avLst/>
          </a:prstGeom>
          <a:noFill/>
          <a:ln w="38100">
            <a:noFill/>
          </a:ln>
          <a:effectLst/>
        </p:spPr>
        <p:txBody>
          <a:bodyPr wrap="square" rtlCol="0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CA" sz="2400" b="1" u="sng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Créer et maintenir un </a:t>
            </a:r>
          </a:p>
          <a:p>
            <a:pPr algn="ctr">
              <a:spcAft>
                <a:spcPts val="600"/>
              </a:spcAft>
            </a:pPr>
            <a:r>
              <a:rPr lang="fr-CA" sz="2400" b="1" u="sng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réseau social significatif</a:t>
            </a:r>
            <a:endParaRPr lang="fr-CA" sz="2400" b="1" dirty="0">
              <a:solidFill>
                <a:schemeClr val="bg2">
                  <a:lumMod val="50000"/>
                </a:schemeClr>
              </a:solidFill>
              <a:latin typeface="Nexa Light" panose="02000000000000000000" pitchFamily="2" charset="0"/>
            </a:endParaRP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sz="24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Les amis sont un levier pour l’estime de soi.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sz="24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Le réseau social est une source de valorisation et de soutien moral (estime de soi)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sz="24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Les amis sont un miroir social (conscience de soi, efficacité personnelle)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149" y="-1808039"/>
            <a:ext cx="2318851" cy="369408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F7D843B-2AB3-9B84-350B-0E505E3FDF55}"/>
              </a:ext>
            </a:extLst>
          </p:cNvPr>
          <p:cNvSpPr txBox="1"/>
          <p:nvPr/>
        </p:nvSpPr>
        <p:spPr>
          <a:xfrm>
            <a:off x="6640285" y="6570696"/>
            <a:ext cx="5551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Tous droits réservés. © 2023, Académie Dre Nadia </a:t>
            </a:r>
            <a:r>
              <a:rPr lang="fr-CA" sz="1000" dirty="0" err="1">
                <a:solidFill>
                  <a:schemeClr val="bg1">
                    <a:lumMod val="50000"/>
                  </a:schemeClr>
                </a:solidFill>
              </a:rPr>
              <a:t>Gagnier</a:t>
            </a:r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 Psychologue-conférencière-formatrice S.A.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3EE94BC-6525-1976-DDEA-21BF88662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506" y="2348825"/>
            <a:ext cx="5500957" cy="365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40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>
            <a:extLst>
              <a:ext uri="{FF2B5EF4-FFF2-40B4-BE49-F238E27FC236}">
                <a16:creationId xmlns:a16="http://schemas.microsoft.com/office/drawing/2014/main" id="{64F890B9-B81E-7647-86EF-01E04740F1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4285" y="254923"/>
            <a:ext cx="10515600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fr-FR" sz="3600" b="1" dirty="0" err="1">
                <a:solidFill>
                  <a:srgbClr val="7F77AD"/>
                </a:solidFill>
                <a:latin typeface="Nexa Light" panose="02000000000000000000" pitchFamily="2" charset="0"/>
              </a:rPr>
              <a:t>Choisir</a:t>
            </a:r>
            <a:r>
              <a:rPr lang="en-US" altLang="fr-FR" sz="3600" b="1" dirty="0">
                <a:solidFill>
                  <a:srgbClr val="7F77AD"/>
                </a:solidFill>
                <a:latin typeface="Nexa Light" panose="02000000000000000000" pitchFamily="2" charset="0"/>
              </a:rPr>
              <a:t> </a:t>
            </a:r>
            <a:r>
              <a:rPr lang="en-US" altLang="fr-FR" sz="3600" b="1" dirty="0" err="1">
                <a:solidFill>
                  <a:srgbClr val="7F77AD"/>
                </a:solidFill>
                <a:latin typeface="Nexa Light" panose="02000000000000000000" pitchFamily="2" charset="0"/>
              </a:rPr>
              <a:t>ses</a:t>
            </a:r>
            <a:r>
              <a:rPr lang="en-US" altLang="fr-FR" sz="3600" b="1" dirty="0">
                <a:solidFill>
                  <a:srgbClr val="7F77AD"/>
                </a:solidFill>
                <a:latin typeface="Nexa Light" panose="02000000000000000000" pitchFamily="2" charset="0"/>
              </a:rPr>
              <a:t> </a:t>
            </a:r>
            <a:r>
              <a:rPr lang="en-US" altLang="fr-FR" sz="3600" b="1" dirty="0" err="1">
                <a:solidFill>
                  <a:srgbClr val="7F77AD"/>
                </a:solidFill>
                <a:latin typeface="Nexa Light" panose="02000000000000000000" pitchFamily="2" charset="0"/>
              </a:rPr>
              <a:t>batailles</a:t>
            </a:r>
            <a:r>
              <a:rPr lang="en-US" altLang="fr-FR" sz="3600" b="1" dirty="0">
                <a:solidFill>
                  <a:srgbClr val="7F77AD"/>
                </a:solidFill>
                <a:latin typeface="Nexa Light" panose="02000000000000000000" pitchFamily="2" charset="0"/>
              </a:rPr>
              <a:t>!</a:t>
            </a: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1487013A-0D96-9347-A772-5740A1B1F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541" y="2589609"/>
            <a:ext cx="492249" cy="168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>
            <a:extLst>
              <a:ext uri="{FF2B5EF4-FFF2-40B4-BE49-F238E27FC236}">
                <a16:creationId xmlns:a16="http://schemas.microsoft.com/office/drawing/2014/main" id="{FBEF7927-2574-BC4A-962D-79EA34609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449" y="2213447"/>
            <a:ext cx="491133" cy="4358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>
            <a:extLst>
              <a:ext uri="{FF2B5EF4-FFF2-40B4-BE49-F238E27FC236}">
                <a16:creationId xmlns:a16="http://schemas.microsoft.com/office/drawing/2014/main" id="{B262A18F-75F6-9542-9243-3540A639F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086" y="6313289"/>
            <a:ext cx="7420570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>
            <a:extLst>
              <a:ext uri="{FF2B5EF4-FFF2-40B4-BE49-F238E27FC236}">
                <a16:creationId xmlns:a16="http://schemas.microsoft.com/office/drawing/2014/main" id="{B0DCA377-A787-DC45-8DB9-7C594E609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482953"/>
            <a:ext cx="2277070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Rectangle 6">
            <a:extLst>
              <a:ext uri="{FF2B5EF4-FFF2-40B4-BE49-F238E27FC236}">
                <a16:creationId xmlns:a16="http://schemas.microsoft.com/office/drawing/2014/main" id="{242024F6-3DA1-584F-BFA2-201F194FD02B}"/>
              </a:ext>
            </a:extLst>
          </p:cNvPr>
          <p:cNvSpPr>
            <a:spLocks/>
          </p:cNvSpPr>
          <p:nvPr/>
        </p:nvSpPr>
        <p:spPr bwMode="auto">
          <a:xfrm>
            <a:off x="2989586" y="1852910"/>
            <a:ext cx="247352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000">
                <a:solidFill>
                  <a:srgbClr val="727272"/>
                </a:solidFill>
                <a:latin typeface="Futura" panose="020B0602020204020303" pitchFamily="34" charset="-79"/>
                <a:ea typeface="ヒラギノ角ゴ ProN W3" panose="020B0300000000000000" pitchFamily="34" charset="-128"/>
                <a:sym typeface="Futura" panose="020B0602020204020303" pitchFamily="34" charset="-79"/>
              </a:defRPr>
            </a:lvl1pPr>
            <a:lvl2pPr marL="742950" indent="-285750" eaLnBrk="0" hangingPunct="0">
              <a:defRPr sz="4000">
                <a:solidFill>
                  <a:srgbClr val="727272"/>
                </a:solidFill>
                <a:latin typeface="Futura" panose="020B0602020204020303" pitchFamily="34" charset="-79"/>
                <a:ea typeface="ヒラギノ角ゴ ProN W3" panose="020B0300000000000000" pitchFamily="34" charset="-128"/>
                <a:sym typeface="Futura" panose="020B0602020204020303" pitchFamily="34" charset="-79"/>
              </a:defRPr>
            </a:lvl2pPr>
            <a:lvl3pPr marL="1143000" indent="-228600" eaLnBrk="0" hangingPunct="0">
              <a:defRPr sz="4000">
                <a:solidFill>
                  <a:srgbClr val="727272"/>
                </a:solidFill>
                <a:latin typeface="Futura" panose="020B0602020204020303" pitchFamily="34" charset="-79"/>
                <a:ea typeface="ヒラギノ角ゴ ProN W3" panose="020B0300000000000000" pitchFamily="34" charset="-128"/>
                <a:sym typeface="Futura" panose="020B0602020204020303" pitchFamily="34" charset="-79"/>
              </a:defRPr>
            </a:lvl3pPr>
            <a:lvl4pPr marL="1600200" indent="-228600" eaLnBrk="0" hangingPunct="0">
              <a:defRPr sz="4000">
                <a:solidFill>
                  <a:srgbClr val="727272"/>
                </a:solidFill>
                <a:latin typeface="Futura" panose="020B0602020204020303" pitchFamily="34" charset="-79"/>
                <a:ea typeface="ヒラギノ角ゴ ProN W3" panose="020B0300000000000000" pitchFamily="34" charset="-128"/>
                <a:sym typeface="Futura" panose="020B0602020204020303" pitchFamily="34" charset="-79"/>
              </a:defRPr>
            </a:lvl4pPr>
            <a:lvl5pPr marL="2057400" indent="-228600" eaLnBrk="0" hangingPunct="0">
              <a:defRPr sz="4000">
                <a:solidFill>
                  <a:srgbClr val="727272"/>
                </a:solidFill>
                <a:latin typeface="Futura" panose="020B0602020204020303" pitchFamily="34" charset="-79"/>
                <a:ea typeface="ヒラギノ角ゴ ProN W3" panose="020B0300000000000000" pitchFamily="34" charset="-128"/>
                <a:sym typeface="Futura" panose="020B06020202040203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727272"/>
                </a:solidFill>
                <a:latin typeface="Futura" panose="020B0602020204020303" pitchFamily="34" charset="-79"/>
                <a:ea typeface="ヒラギノ角ゴ ProN W3" panose="020B0300000000000000" pitchFamily="34" charset="-128"/>
                <a:sym typeface="Futura" panose="020B06020202040203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727272"/>
                </a:solidFill>
                <a:latin typeface="Futura" panose="020B0602020204020303" pitchFamily="34" charset="-79"/>
                <a:ea typeface="ヒラギノ角ゴ ProN W3" panose="020B0300000000000000" pitchFamily="34" charset="-128"/>
                <a:sym typeface="Futura" panose="020B06020202040203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727272"/>
                </a:solidFill>
                <a:latin typeface="Futura" panose="020B0602020204020303" pitchFamily="34" charset="-79"/>
                <a:ea typeface="ヒラギノ角ゴ ProN W3" panose="020B0300000000000000" pitchFamily="34" charset="-128"/>
                <a:sym typeface="Futura" panose="020B06020202040203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727272"/>
                </a:solidFill>
                <a:latin typeface="Futura" panose="020B0602020204020303" pitchFamily="34" charset="-79"/>
                <a:ea typeface="ヒラギノ角ゴ ProN W3" panose="020B0300000000000000" pitchFamily="34" charset="-128"/>
                <a:sym typeface="Futura" panose="020B0602020204020303" pitchFamily="34" charset="-79"/>
              </a:defRPr>
            </a:lvl9pPr>
          </a:lstStyle>
          <a:p>
            <a:pPr algn="ctr" eaLnBrk="1" hangingPunct="1"/>
            <a:r>
              <a:rPr lang="en-US" altLang="fr-FR" sz="1687" dirty="0" err="1">
                <a:solidFill>
                  <a:srgbClr val="A40800"/>
                </a:solidFill>
                <a:latin typeface="Gill Sans" panose="020B0502020104020203" pitchFamily="34" charset="-79"/>
                <a:sym typeface="Gill Sans" panose="020B0502020104020203" pitchFamily="34" charset="-79"/>
              </a:rPr>
              <a:t>Stresser</a:t>
            </a:r>
            <a:r>
              <a:rPr lang="en-US" altLang="fr-FR" sz="1687" dirty="0">
                <a:solidFill>
                  <a:srgbClr val="A40800"/>
                </a:solidFill>
                <a:latin typeface="Gill Sans" panose="020B0502020104020203" pitchFamily="34" charset="-79"/>
                <a:sym typeface="Gill Sans" panose="020B0502020104020203" pitchFamily="34" charset="-79"/>
              </a:rPr>
              <a:t> pour des choses que je </a:t>
            </a:r>
            <a:r>
              <a:rPr lang="en-US" altLang="fr-FR" sz="1687" dirty="0" err="1">
                <a:solidFill>
                  <a:srgbClr val="A40800"/>
                </a:solidFill>
                <a:latin typeface="Gill Sans" panose="020B0502020104020203" pitchFamily="34" charset="-79"/>
                <a:sym typeface="Gill Sans" panose="020B0502020104020203" pitchFamily="34" charset="-79"/>
              </a:rPr>
              <a:t>contrôle</a:t>
            </a:r>
            <a:endParaRPr lang="en-US" altLang="fr-FR" sz="1687" dirty="0">
              <a:solidFill>
                <a:srgbClr val="A40800"/>
              </a:solidFill>
              <a:latin typeface="Gill Sans" panose="020B0502020104020203" pitchFamily="34" charset="-79"/>
              <a:sym typeface="Gill Sans" panose="020B0502020104020203" pitchFamily="34" charset="-79"/>
            </a:endParaRPr>
          </a:p>
        </p:txBody>
      </p:sp>
      <p:sp>
        <p:nvSpPr>
          <p:cNvPr id="22535" name="Rectangle 7">
            <a:extLst>
              <a:ext uri="{FF2B5EF4-FFF2-40B4-BE49-F238E27FC236}">
                <a16:creationId xmlns:a16="http://schemas.microsoft.com/office/drawing/2014/main" id="{CE049042-67DA-AB40-8AAA-34F31B77AC89}"/>
              </a:ext>
            </a:extLst>
          </p:cNvPr>
          <p:cNvSpPr>
            <a:spLocks/>
          </p:cNvSpPr>
          <p:nvPr/>
        </p:nvSpPr>
        <p:spPr bwMode="auto">
          <a:xfrm>
            <a:off x="6971109" y="1852910"/>
            <a:ext cx="243780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000">
                <a:solidFill>
                  <a:srgbClr val="727272"/>
                </a:solidFill>
                <a:latin typeface="Futura" panose="020B0602020204020303" pitchFamily="34" charset="-79"/>
                <a:ea typeface="ヒラギノ角ゴ ProN W3" panose="020B0300000000000000" pitchFamily="34" charset="-128"/>
                <a:sym typeface="Futura" panose="020B0602020204020303" pitchFamily="34" charset="-79"/>
              </a:defRPr>
            </a:lvl1pPr>
            <a:lvl2pPr marL="742950" indent="-285750" eaLnBrk="0" hangingPunct="0">
              <a:defRPr sz="4000">
                <a:solidFill>
                  <a:srgbClr val="727272"/>
                </a:solidFill>
                <a:latin typeface="Futura" panose="020B0602020204020303" pitchFamily="34" charset="-79"/>
                <a:ea typeface="ヒラギノ角ゴ ProN W3" panose="020B0300000000000000" pitchFamily="34" charset="-128"/>
                <a:sym typeface="Futura" panose="020B0602020204020303" pitchFamily="34" charset="-79"/>
              </a:defRPr>
            </a:lvl2pPr>
            <a:lvl3pPr marL="1143000" indent="-228600" eaLnBrk="0" hangingPunct="0">
              <a:defRPr sz="4000">
                <a:solidFill>
                  <a:srgbClr val="727272"/>
                </a:solidFill>
                <a:latin typeface="Futura" panose="020B0602020204020303" pitchFamily="34" charset="-79"/>
                <a:ea typeface="ヒラギノ角ゴ ProN W3" panose="020B0300000000000000" pitchFamily="34" charset="-128"/>
                <a:sym typeface="Futura" panose="020B0602020204020303" pitchFamily="34" charset="-79"/>
              </a:defRPr>
            </a:lvl3pPr>
            <a:lvl4pPr marL="1600200" indent="-228600" eaLnBrk="0" hangingPunct="0">
              <a:defRPr sz="4000">
                <a:solidFill>
                  <a:srgbClr val="727272"/>
                </a:solidFill>
                <a:latin typeface="Futura" panose="020B0602020204020303" pitchFamily="34" charset="-79"/>
                <a:ea typeface="ヒラギノ角ゴ ProN W3" panose="020B0300000000000000" pitchFamily="34" charset="-128"/>
                <a:sym typeface="Futura" panose="020B0602020204020303" pitchFamily="34" charset="-79"/>
              </a:defRPr>
            </a:lvl4pPr>
            <a:lvl5pPr marL="2057400" indent="-228600" eaLnBrk="0" hangingPunct="0">
              <a:defRPr sz="4000">
                <a:solidFill>
                  <a:srgbClr val="727272"/>
                </a:solidFill>
                <a:latin typeface="Futura" panose="020B0602020204020303" pitchFamily="34" charset="-79"/>
                <a:ea typeface="ヒラギノ角ゴ ProN W3" panose="020B0300000000000000" pitchFamily="34" charset="-128"/>
                <a:sym typeface="Futura" panose="020B06020202040203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727272"/>
                </a:solidFill>
                <a:latin typeface="Futura" panose="020B0602020204020303" pitchFamily="34" charset="-79"/>
                <a:ea typeface="ヒラギノ角ゴ ProN W3" panose="020B0300000000000000" pitchFamily="34" charset="-128"/>
                <a:sym typeface="Futura" panose="020B06020202040203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727272"/>
                </a:solidFill>
                <a:latin typeface="Futura" panose="020B0602020204020303" pitchFamily="34" charset="-79"/>
                <a:ea typeface="ヒラギノ角ゴ ProN W3" panose="020B0300000000000000" pitchFamily="34" charset="-128"/>
                <a:sym typeface="Futura" panose="020B06020202040203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727272"/>
                </a:solidFill>
                <a:latin typeface="Futura" panose="020B0602020204020303" pitchFamily="34" charset="-79"/>
                <a:ea typeface="ヒラギノ角ゴ ProN W3" panose="020B0300000000000000" pitchFamily="34" charset="-128"/>
                <a:sym typeface="Futura" panose="020B06020202040203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727272"/>
                </a:solidFill>
                <a:latin typeface="Futura" panose="020B0602020204020303" pitchFamily="34" charset="-79"/>
                <a:ea typeface="ヒラギノ角ゴ ProN W3" panose="020B0300000000000000" pitchFamily="34" charset="-128"/>
                <a:sym typeface="Futura" panose="020B0602020204020303" pitchFamily="34" charset="-79"/>
              </a:defRPr>
            </a:lvl9pPr>
          </a:lstStyle>
          <a:p>
            <a:pPr algn="ctr" eaLnBrk="1" hangingPunct="1"/>
            <a:r>
              <a:rPr lang="en-US" altLang="fr-FR" sz="1687" dirty="0" err="1">
                <a:solidFill>
                  <a:srgbClr val="A40800"/>
                </a:solidFill>
                <a:latin typeface="Gill Sans" panose="020B0502020104020203" pitchFamily="34" charset="-79"/>
                <a:sym typeface="Gill Sans" panose="020B0502020104020203" pitchFamily="34" charset="-79"/>
              </a:rPr>
              <a:t>Stresser</a:t>
            </a:r>
            <a:r>
              <a:rPr lang="en-US" altLang="fr-FR" sz="1687" dirty="0">
                <a:solidFill>
                  <a:srgbClr val="A40800"/>
                </a:solidFill>
                <a:latin typeface="Gill Sans" panose="020B0502020104020203" pitchFamily="34" charset="-79"/>
                <a:sym typeface="Gill Sans" panose="020B0502020104020203" pitchFamily="34" charset="-79"/>
              </a:rPr>
              <a:t> pour des choses que je ne </a:t>
            </a:r>
            <a:r>
              <a:rPr lang="en-US" altLang="fr-FR" sz="1687" dirty="0" err="1">
                <a:solidFill>
                  <a:srgbClr val="A40800"/>
                </a:solidFill>
                <a:latin typeface="Gill Sans" panose="020B0502020104020203" pitchFamily="34" charset="-79"/>
                <a:sym typeface="Gill Sans" panose="020B0502020104020203" pitchFamily="34" charset="-79"/>
              </a:rPr>
              <a:t>contrôle</a:t>
            </a:r>
            <a:r>
              <a:rPr lang="en-US" altLang="fr-FR" sz="1687" dirty="0">
                <a:solidFill>
                  <a:srgbClr val="A40800"/>
                </a:solidFill>
                <a:latin typeface="Gill Sans" panose="020B0502020104020203" pitchFamily="34" charset="-79"/>
                <a:sym typeface="Gill Sans" panose="020B0502020104020203" pitchFamily="34" charset="-79"/>
              </a:rPr>
              <a:t> pas</a:t>
            </a:r>
          </a:p>
        </p:txBody>
      </p:sp>
      <p:pic>
        <p:nvPicPr>
          <p:cNvPr id="21512" name="Picture 8">
            <a:extLst>
              <a:ext uri="{FF2B5EF4-FFF2-40B4-BE49-F238E27FC236}">
                <a16:creationId xmlns:a16="http://schemas.microsoft.com/office/drawing/2014/main" id="{EA38639A-B249-AB4A-A281-52A7454C2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523" y="2507010"/>
            <a:ext cx="6715125" cy="403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Rectangle 9">
            <a:extLst>
              <a:ext uri="{FF2B5EF4-FFF2-40B4-BE49-F238E27FC236}">
                <a16:creationId xmlns:a16="http://schemas.microsoft.com/office/drawing/2014/main" id="{F4CCFEB0-828B-5D41-8755-DDEA4A244636}"/>
              </a:ext>
            </a:extLst>
          </p:cNvPr>
          <p:cNvSpPr>
            <a:spLocks/>
          </p:cNvSpPr>
          <p:nvPr/>
        </p:nvSpPr>
        <p:spPr bwMode="auto">
          <a:xfrm>
            <a:off x="3620244" y="1509614"/>
            <a:ext cx="925125" cy="45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000">
                <a:solidFill>
                  <a:srgbClr val="727272"/>
                </a:solidFill>
                <a:latin typeface="Futura" panose="020B0602020204020303" pitchFamily="34" charset="-79"/>
                <a:ea typeface="ヒラギノ角ゴ ProN W3" panose="020B0300000000000000" pitchFamily="34" charset="-128"/>
                <a:sym typeface="Futura" panose="020B0602020204020303" pitchFamily="34" charset="-79"/>
              </a:defRPr>
            </a:lvl1pPr>
            <a:lvl2pPr marL="742950" indent="-285750" eaLnBrk="0" hangingPunct="0">
              <a:defRPr sz="4000">
                <a:solidFill>
                  <a:srgbClr val="727272"/>
                </a:solidFill>
                <a:latin typeface="Futura" panose="020B0602020204020303" pitchFamily="34" charset="-79"/>
                <a:ea typeface="ヒラギノ角ゴ ProN W3" panose="020B0300000000000000" pitchFamily="34" charset="-128"/>
                <a:sym typeface="Futura" panose="020B0602020204020303" pitchFamily="34" charset="-79"/>
              </a:defRPr>
            </a:lvl2pPr>
            <a:lvl3pPr marL="1143000" indent="-228600" eaLnBrk="0" hangingPunct="0">
              <a:defRPr sz="4000">
                <a:solidFill>
                  <a:srgbClr val="727272"/>
                </a:solidFill>
                <a:latin typeface="Futura" panose="020B0602020204020303" pitchFamily="34" charset="-79"/>
                <a:ea typeface="ヒラギノ角ゴ ProN W3" panose="020B0300000000000000" pitchFamily="34" charset="-128"/>
                <a:sym typeface="Futura" panose="020B0602020204020303" pitchFamily="34" charset="-79"/>
              </a:defRPr>
            </a:lvl3pPr>
            <a:lvl4pPr marL="1600200" indent="-228600" eaLnBrk="0" hangingPunct="0">
              <a:defRPr sz="4000">
                <a:solidFill>
                  <a:srgbClr val="727272"/>
                </a:solidFill>
                <a:latin typeface="Futura" panose="020B0602020204020303" pitchFamily="34" charset="-79"/>
                <a:ea typeface="ヒラギノ角ゴ ProN W3" panose="020B0300000000000000" pitchFamily="34" charset="-128"/>
                <a:sym typeface="Futura" panose="020B0602020204020303" pitchFamily="34" charset="-79"/>
              </a:defRPr>
            </a:lvl4pPr>
            <a:lvl5pPr marL="2057400" indent="-228600" eaLnBrk="0" hangingPunct="0">
              <a:defRPr sz="4000">
                <a:solidFill>
                  <a:srgbClr val="727272"/>
                </a:solidFill>
                <a:latin typeface="Futura" panose="020B0602020204020303" pitchFamily="34" charset="-79"/>
                <a:ea typeface="ヒラギノ角ゴ ProN W3" panose="020B0300000000000000" pitchFamily="34" charset="-128"/>
                <a:sym typeface="Futura" panose="020B06020202040203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727272"/>
                </a:solidFill>
                <a:latin typeface="Futura" panose="020B0602020204020303" pitchFamily="34" charset="-79"/>
                <a:ea typeface="ヒラギノ角ゴ ProN W3" panose="020B0300000000000000" pitchFamily="34" charset="-128"/>
                <a:sym typeface="Futura" panose="020B06020202040203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727272"/>
                </a:solidFill>
                <a:latin typeface="Futura" panose="020B0602020204020303" pitchFamily="34" charset="-79"/>
                <a:ea typeface="ヒラギノ角ゴ ProN W3" panose="020B0300000000000000" pitchFamily="34" charset="-128"/>
                <a:sym typeface="Futura" panose="020B06020202040203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727272"/>
                </a:solidFill>
                <a:latin typeface="Futura" panose="020B0602020204020303" pitchFamily="34" charset="-79"/>
                <a:ea typeface="ヒラギノ角ゴ ProN W3" panose="020B0300000000000000" pitchFamily="34" charset="-128"/>
                <a:sym typeface="Futura" panose="020B06020202040203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727272"/>
                </a:solidFill>
                <a:latin typeface="Futura" panose="020B0602020204020303" pitchFamily="34" charset="-79"/>
                <a:ea typeface="ヒラギノ角ゴ ProN W3" panose="020B0300000000000000" pitchFamily="34" charset="-128"/>
                <a:sym typeface="Futura" panose="020B0602020204020303" pitchFamily="34" charset="-79"/>
              </a:defRPr>
            </a:lvl9pPr>
          </a:lstStyle>
          <a:p>
            <a:pPr eaLnBrk="1" hangingPunct="1"/>
            <a:r>
              <a:rPr lang="en-US" altLang="fr-FR" sz="2953">
                <a:solidFill>
                  <a:srgbClr val="000000"/>
                </a:solidFill>
                <a:latin typeface="Gill Sans" panose="020B0502020104020203" pitchFamily="34" charset="-79"/>
                <a:sym typeface="Gill Sans" panose="020B0502020104020203" pitchFamily="34" charset="-79"/>
              </a:rPr>
              <a:t>Positif</a:t>
            </a:r>
          </a:p>
        </p:txBody>
      </p:sp>
      <p:sp>
        <p:nvSpPr>
          <p:cNvPr id="22538" name="Rectangle 10">
            <a:extLst>
              <a:ext uri="{FF2B5EF4-FFF2-40B4-BE49-F238E27FC236}">
                <a16:creationId xmlns:a16="http://schemas.microsoft.com/office/drawing/2014/main" id="{4F9F6C3A-BAFA-7F40-BAF4-325AB92DC6A2}"/>
              </a:ext>
            </a:extLst>
          </p:cNvPr>
          <p:cNvSpPr>
            <a:spLocks/>
          </p:cNvSpPr>
          <p:nvPr/>
        </p:nvSpPr>
        <p:spPr bwMode="auto">
          <a:xfrm>
            <a:off x="7604002" y="1509614"/>
            <a:ext cx="1104470" cy="45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000">
                <a:solidFill>
                  <a:srgbClr val="727272"/>
                </a:solidFill>
                <a:latin typeface="Futura" panose="020B0602020204020303" pitchFamily="34" charset="-79"/>
                <a:ea typeface="ヒラギノ角ゴ ProN W3" panose="020B0300000000000000" pitchFamily="34" charset="-128"/>
                <a:sym typeface="Futura" panose="020B0602020204020303" pitchFamily="34" charset="-79"/>
              </a:defRPr>
            </a:lvl1pPr>
            <a:lvl2pPr marL="742950" indent="-285750" eaLnBrk="0" hangingPunct="0">
              <a:defRPr sz="4000">
                <a:solidFill>
                  <a:srgbClr val="727272"/>
                </a:solidFill>
                <a:latin typeface="Futura" panose="020B0602020204020303" pitchFamily="34" charset="-79"/>
                <a:ea typeface="ヒラギノ角ゴ ProN W3" panose="020B0300000000000000" pitchFamily="34" charset="-128"/>
                <a:sym typeface="Futura" panose="020B0602020204020303" pitchFamily="34" charset="-79"/>
              </a:defRPr>
            </a:lvl2pPr>
            <a:lvl3pPr marL="1143000" indent="-228600" eaLnBrk="0" hangingPunct="0">
              <a:defRPr sz="4000">
                <a:solidFill>
                  <a:srgbClr val="727272"/>
                </a:solidFill>
                <a:latin typeface="Futura" panose="020B0602020204020303" pitchFamily="34" charset="-79"/>
                <a:ea typeface="ヒラギノ角ゴ ProN W3" panose="020B0300000000000000" pitchFamily="34" charset="-128"/>
                <a:sym typeface="Futura" panose="020B0602020204020303" pitchFamily="34" charset="-79"/>
              </a:defRPr>
            </a:lvl3pPr>
            <a:lvl4pPr marL="1600200" indent="-228600" eaLnBrk="0" hangingPunct="0">
              <a:defRPr sz="4000">
                <a:solidFill>
                  <a:srgbClr val="727272"/>
                </a:solidFill>
                <a:latin typeface="Futura" panose="020B0602020204020303" pitchFamily="34" charset="-79"/>
                <a:ea typeface="ヒラギノ角ゴ ProN W3" panose="020B0300000000000000" pitchFamily="34" charset="-128"/>
                <a:sym typeface="Futura" panose="020B0602020204020303" pitchFamily="34" charset="-79"/>
              </a:defRPr>
            </a:lvl4pPr>
            <a:lvl5pPr marL="2057400" indent="-228600" eaLnBrk="0" hangingPunct="0">
              <a:defRPr sz="4000">
                <a:solidFill>
                  <a:srgbClr val="727272"/>
                </a:solidFill>
                <a:latin typeface="Futura" panose="020B0602020204020303" pitchFamily="34" charset="-79"/>
                <a:ea typeface="ヒラギノ角ゴ ProN W3" panose="020B0300000000000000" pitchFamily="34" charset="-128"/>
                <a:sym typeface="Futura" panose="020B06020202040203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727272"/>
                </a:solidFill>
                <a:latin typeface="Futura" panose="020B0602020204020303" pitchFamily="34" charset="-79"/>
                <a:ea typeface="ヒラギノ角ゴ ProN W3" panose="020B0300000000000000" pitchFamily="34" charset="-128"/>
                <a:sym typeface="Futura" panose="020B06020202040203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727272"/>
                </a:solidFill>
                <a:latin typeface="Futura" panose="020B0602020204020303" pitchFamily="34" charset="-79"/>
                <a:ea typeface="ヒラギノ角ゴ ProN W3" panose="020B0300000000000000" pitchFamily="34" charset="-128"/>
                <a:sym typeface="Futura" panose="020B06020202040203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727272"/>
                </a:solidFill>
                <a:latin typeface="Futura" panose="020B0602020204020303" pitchFamily="34" charset="-79"/>
                <a:ea typeface="ヒラギノ角ゴ ProN W3" panose="020B0300000000000000" pitchFamily="34" charset="-128"/>
                <a:sym typeface="Futura" panose="020B06020202040203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727272"/>
                </a:solidFill>
                <a:latin typeface="Futura" panose="020B0602020204020303" pitchFamily="34" charset="-79"/>
                <a:ea typeface="ヒラギノ角ゴ ProN W3" panose="020B0300000000000000" pitchFamily="34" charset="-128"/>
                <a:sym typeface="Futura" panose="020B0602020204020303" pitchFamily="34" charset="-79"/>
              </a:defRPr>
            </a:lvl9pPr>
          </a:lstStyle>
          <a:p>
            <a:pPr eaLnBrk="1" hangingPunct="1"/>
            <a:r>
              <a:rPr lang="en-US" altLang="fr-FR" sz="2953">
                <a:solidFill>
                  <a:srgbClr val="000000"/>
                </a:solidFill>
                <a:latin typeface="Gill Sans" panose="020B0502020104020203" pitchFamily="34" charset="-79"/>
                <a:sym typeface="Gill Sans" panose="020B0502020104020203" pitchFamily="34" charset="-79"/>
              </a:rPr>
              <a:t>Négatif</a:t>
            </a:r>
          </a:p>
        </p:txBody>
      </p:sp>
      <p:sp>
        <p:nvSpPr>
          <p:cNvPr id="22539" name="Line 11">
            <a:extLst>
              <a:ext uri="{FF2B5EF4-FFF2-40B4-BE49-F238E27FC236}">
                <a16:creationId xmlns:a16="http://schemas.microsoft.com/office/drawing/2014/main" id="{C182D0A1-FBEA-CD45-84DD-54EB14B7BDBA}"/>
              </a:ext>
            </a:extLst>
          </p:cNvPr>
          <p:cNvSpPr>
            <a:spLocks noChangeShapeType="1"/>
          </p:cNvSpPr>
          <p:nvPr/>
        </p:nvSpPr>
        <p:spPr bwMode="auto">
          <a:xfrm>
            <a:off x="6131719" y="2402086"/>
            <a:ext cx="17859" cy="4170164"/>
          </a:xfrm>
          <a:prstGeom prst="line">
            <a:avLst/>
          </a:prstGeom>
          <a:noFill/>
          <a:ln w="3810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sz="1266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B36E887-F46E-364F-B42F-D251D70ABB73}"/>
              </a:ext>
            </a:extLst>
          </p:cNvPr>
          <p:cNvSpPr txBox="1"/>
          <p:nvPr/>
        </p:nvSpPr>
        <p:spPr>
          <a:xfrm>
            <a:off x="6640285" y="6610452"/>
            <a:ext cx="5551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Tous droits réservés. © 2023, Académie Dre Nadia </a:t>
            </a:r>
            <a:r>
              <a:rPr lang="fr-CA" sz="1000" dirty="0" err="1">
                <a:solidFill>
                  <a:schemeClr val="bg1">
                    <a:lumMod val="50000"/>
                  </a:schemeClr>
                </a:solidFill>
              </a:rPr>
              <a:t>Gagnier</a:t>
            </a:r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 Psychologue-conférencière-formatrice S.A.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0413448-3F88-B145-B6F7-2D0C95A07F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149" y="-1808039"/>
            <a:ext cx="2318851" cy="36940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E81178F-55CC-8E40-836C-060BC8A8A2F4}"/>
              </a:ext>
            </a:extLst>
          </p:cNvPr>
          <p:cNvSpPr/>
          <p:nvPr/>
        </p:nvSpPr>
        <p:spPr>
          <a:xfrm>
            <a:off x="2872382" y="2507010"/>
            <a:ext cx="3223618" cy="3975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22022D-53C8-784B-AD93-09DDEF5C8110}"/>
              </a:ext>
            </a:extLst>
          </p:cNvPr>
          <p:cNvSpPr/>
          <p:nvPr/>
        </p:nvSpPr>
        <p:spPr>
          <a:xfrm>
            <a:off x="2854523" y="2507010"/>
            <a:ext cx="3545085" cy="4065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B0DB480-2D42-074C-8699-959F0F63887E}"/>
              </a:ext>
            </a:extLst>
          </p:cNvPr>
          <p:cNvSpPr/>
          <p:nvPr/>
        </p:nvSpPr>
        <p:spPr>
          <a:xfrm>
            <a:off x="6149578" y="2464166"/>
            <a:ext cx="3562944" cy="4080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393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 autoUpdateAnimBg="0"/>
      <p:bldP spid="22535" grpId="0" autoUpdateAnimBg="0"/>
      <p:bldP spid="22537" grpId="0" autoUpdateAnimBg="0"/>
      <p:bldP spid="22538" grpId="0" autoUpdateAnimBg="0"/>
      <p:bldP spid="3" grpId="0" animBg="1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29615"/>
            <a:ext cx="12192000" cy="328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9" name="ZoneTexte 18"/>
          <p:cNvSpPr txBox="1"/>
          <p:nvPr/>
        </p:nvSpPr>
        <p:spPr>
          <a:xfrm>
            <a:off x="0" y="481672"/>
            <a:ext cx="11866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b="1" dirty="0">
                <a:solidFill>
                  <a:srgbClr val="7F77AD"/>
                </a:solidFill>
                <a:latin typeface="Nexa Light" panose="02000000000000000000" pitchFamily="50" charset="0"/>
              </a:rPr>
              <a:t>Les attitudes et comportements…</a:t>
            </a:r>
            <a:endParaRPr lang="fr-CA" sz="3600" b="1" dirty="0">
              <a:solidFill>
                <a:srgbClr val="7F77AD"/>
              </a:solidFill>
              <a:latin typeface="Nexa Light" panose="02000000000000000000" pitchFamily="50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64652" y="1539649"/>
            <a:ext cx="7207747" cy="5170646"/>
          </a:xfrm>
          <a:prstGeom prst="rect">
            <a:avLst/>
          </a:prstGeom>
          <a:noFill/>
          <a:ln w="38100">
            <a:noFill/>
          </a:ln>
          <a:effectLst/>
        </p:spPr>
        <p:txBody>
          <a:bodyPr wrap="square" rtlCol="0" anchor="ctr">
            <a:spAutoFit/>
          </a:bodyPr>
          <a:lstStyle/>
          <a:p>
            <a:pPr>
              <a:spcAft>
                <a:spcPts val="1800"/>
              </a:spcAft>
            </a:pPr>
            <a:r>
              <a:rPr lang="fr-CA" sz="2400" b="1" u="sng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Se ressourcer!</a:t>
            </a:r>
            <a:endParaRPr lang="fr-CA" sz="2400" b="1" dirty="0">
              <a:solidFill>
                <a:schemeClr val="bg2">
                  <a:lumMod val="50000"/>
                </a:schemeClr>
              </a:solidFill>
              <a:latin typeface="Nexa Light" panose="02000000000000000000" pitchFamily="2" charset="0"/>
            </a:endParaRP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sz="24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Consacrer 15 à 20 minutes par jour (ou plus) à une activité qui « recharge ses piles ».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sz="24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Dans son répertoire d’activités </a:t>
            </a:r>
            <a:r>
              <a:rPr lang="fr-CA" sz="2400" b="1" dirty="0" err="1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ressourçantes</a:t>
            </a:r>
            <a:r>
              <a:rPr lang="fr-CA" sz="24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, on doit s’assurer que certaines sont: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sz="24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Gratuites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sz="24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Accessibles en tout temps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sz="24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Faisables seul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sz="24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C’est de l’hygiène mentale!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149" y="-1808039"/>
            <a:ext cx="2318851" cy="369408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721526A-E178-D4C7-D0B1-979D072452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3" t="6170" r="29534" b="6980"/>
          <a:stretch/>
        </p:blipFill>
        <p:spPr>
          <a:xfrm>
            <a:off x="8662006" y="2264729"/>
            <a:ext cx="2164080" cy="38862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4393395-97CE-091A-F9D3-2E13D76CEF7F}"/>
              </a:ext>
            </a:extLst>
          </p:cNvPr>
          <p:cNvSpPr txBox="1"/>
          <p:nvPr/>
        </p:nvSpPr>
        <p:spPr>
          <a:xfrm>
            <a:off x="6640285" y="6570696"/>
            <a:ext cx="5551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Tous droits réservés. © 2023, Académie Dre Nadia </a:t>
            </a:r>
            <a:r>
              <a:rPr lang="fr-CA" sz="1000" dirty="0" err="1">
                <a:solidFill>
                  <a:schemeClr val="bg1">
                    <a:lumMod val="50000"/>
                  </a:schemeClr>
                </a:solidFill>
              </a:rPr>
              <a:t>Gagnier</a:t>
            </a:r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 Psychologue-conférencière-formatrice S.A.</a:t>
            </a:r>
          </a:p>
        </p:txBody>
      </p:sp>
    </p:spTree>
    <p:extLst>
      <p:ext uri="{BB962C8B-B14F-4D97-AF65-F5344CB8AC3E}">
        <p14:creationId xmlns:p14="http://schemas.microsoft.com/office/powerpoint/2010/main" val="207148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29615"/>
            <a:ext cx="12192000" cy="328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9" name="ZoneTexte 18"/>
          <p:cNvSpPr txBox="1"/>
          <p:nvPr/>
        </p:nvSpPr>
        <p:spPr>
          <a:xfrm>
            <a:off x="4765962" y="390957"/>
            <a:ext cx="71009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b="1" dirty="0">
                <a:solidFill>
                  <a:srgbClr val="7F77AD"/>
                </a:solidFill>
                <a:latin typeface="Nexa Light" panose="02000000000000000000" pitchFamily="50" charset="0"/>
              </a:rPr>
              <a:t>Les attitudes </a:t>
            </a:r>
          </a:p>
          <a:p>
            <a:pPr algn="ctr"/>
            <a:r>
              <a:rPr lang="fr-CA" sz="4000" b="1" dirty="0">
                <a:solidFill>
                  <a:srgbClr val="7F77AD"/>
                </a:solidFill>
                <a:latin typeface="Nexa Light" panose="02000000000000000000" pitchFamily="50" charset="0"/>
              </a:rPr>
              <a:t>et comportements…</a:t>
            </a:r>
            <a:endParaRPr lang="fr-CA" sz="3600" b="1" dirty="0">
              <a:solidFill>
                <a:srgbClr val="7F77AD"/>
              </a:solidFill>
              <a:latin typeface="Nexa Light" panose="02000000000000000000" pitchFamily="50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944682" y="2152235"/>
            <a:ext cx="7068599" cy="3939540"/>
          </a:xfrm>
          <a:prstGeom prst="rect">
            <a:avLst/>
          </a:prstGeom>
          <a:noFill/>
          <a:ln w="38100">
            <a:noFill/>
          </a:ln>
          <a:effectLst/>
        </p:spPr>
        <p:txBody>
          <a:bodyPr wrap="square" rtlCol="0" anchor="ctr">
            <a:spAutoFit/>
          </a:bodyPr>
          <a:lstStyle/>
          <a:p>
            <a:pPr>
              <a:spcAft>
                <a:spcPts val="1800"/>
              </a:spcAft>
            </a:pPr>
            <a:r>
              <a:rPr lang="fr-CA" sz="2000" b="1" u="sng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Résoudre les problèmes, s’orienter vers des solutions!</a:t>
            </a:r>
            <a:endParaRPr lang="fr-CA" sz="2000" b="1" dirty="0">
              <a:solidFill>
                <a:schemeClr val="bg2">
                  <a:lumMod val="50000"/>
                </a:schemeClr>
              </a:solidFill>
              <a:latin typeface="Nexa Light" panose="02000000000000000000" pitchFamily="2" charset="0"/>
            </a:endParaRP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Identifier la source du problème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Générer une liste de solutions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Peser le pour et le contre de chaque solution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Faire un choix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Faire un plan et l’appliquer (où, quand, comment?)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Évaluer le résultat! Se donner du mérite (succès) et apprendre (échec)!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149" y="-1808039"/>
            <a:ext cx="2318851" cy="369408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3F1153E-5CB9-3819-0150-BE1266450DD1}"/>
              </a:ext>
            </a:extLst>
          </p:cNvPr>
          <p:cNvSpPr txBox="1"/>
          <p:nvPr/>
        </p:nvSpPr>
        <p:spPr>
          <a:xfrm>
            <a:off x="6640285" y="6570696"/>
            <a:ext cx="5551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Tous droits réservés. © 2023, Académie Dre Nadia </a:t>
            </a:r>
            <a:r>
              <a:rPr lang="fr-CA" sz="1000" dirty="0" err="1">
                <a:solidFill>
                  <a:schemeClr val="bg1">
                    <a:lumMod val="50000"/>
                  </a:schemeClr>
                </a:solidFill>
              </a:rPr>
              <a:t>Gagnier</a:t>
            </a:r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 Psychologue-conférencière-formatrice S.A.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D71940D-61A1-4428-83D7-4A38EA04F4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1" r="24297"/>
          <a:stretch/>
        </p:blipFill>
        <p:spPr>
          <a:xfrm>
            <a:off x="0" y="0"/>
            <a:ext cx="4765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7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29615"/>
            <a:ext cx="12192000" cy="328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9" name="ZoneTexte 18"/>
          <p:cNvSpPr txBox="1"/>
          <p:nvPr/>
        </p:nvSpPr>
        <p:spPr>
          <a:xfrm>
            <a:off x="0" y="481672"/>
            <a:ext cx="11866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b="1" dirty="0">
                <a:solidFill>
                  <a:srgbClr val="7F77AD"/>
                </a:solidFill>
                <a:latin typeface="Nexa Light" panose="02000000000000000000" pitchFamily="50" charset="0"/>
              </a:rPr>
              <a:t>Avec vos élèves…</a:t>
            </a:r>
            <a:endParaRPr lang="fr-CA" sz="3600" b="1" dirty="0">
              <a:solidFill>
                <a:srgbClr val="7F77AD"/>
              </a:solidFill>
              <a:latin typeface="Nexa Light" panose="02000000000000000000" pitchFamily="50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031752" y="1353887"/>
            <a:ext cx="7997688" cy="5221942"/>
          </a:xfrm>
          <a:prstGeom prst="rect">
            <a:avLst/>
          </a:prstGeom>
          <a:noFill/>
          <a:ln w="38100">
            <a:noFill/>
          </a:ln>
          <a:effectLst/>
        </p:spPr>
        <p:txBody>
          <a:bodyPr wrap="square" rtlCol="0" anchor="ctr">
            <a:spAutoFit/>
          </a:bodyPr>
          <a:lstStyle/>
          <a:p>
            <a:pPr marL="285750" indent="-28575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fr-CA" sz="2000" b="1" u="sng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Être un miroir!</a:t>
            </a: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 On peut les aider à améliorer leur conscience de soi:</a:t>
            </a:r>
          </a:p>
          <a:p>
            <a:pPr marL="742950" lvl="1" indent="-28575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En leur reflétant leurs forces, leurs talents, leurs intérêts </a:t>
            </a:r>
          </a:p>
          <a:p>
            <a:pPr marL="742950" lvl="1" indent="-28575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En les valorisant </a:t>
            </a:r>
          </a:p>
          <a:p>
            <a:pPr marL="285750" indent="-28575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Se concentrer sur l’</a:t>
            </a:r>
            <a:r>
              <a:rPr lang="fr-CA" sz="2000" b="1" u="sng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autorégulation</a:t>
            </a: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, plutôt que sur les résultats!</a:t>
            </a:r>
          </a:p>
          <a:p>
            <a:pPr marL="742950" lvl="1" indent="-28575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Verbaliser les processus cognitifs (trucs pour apprendre, résoudre, analyser, planifier…)</a:t>
            </a:r>
          </a:p>
          <a:p>
            <a:pPr marL="742950" lvl="1" indent="-28575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Subdiviser les tâches en petites étapes faciles</a:t>
            </a:r>
          </a:p>
          <a:p>
            <a:pPr marL="742950" lvl="1" indent="-28575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S’activer d’abord, être motivé ensuite!</a:t>
            </a:r>
          </a:p>
          <a:p>
            <a:pPr marL="285750" indent="-28575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Il est aidant de verbaliser régulièrement que </a:t>
            </a:r>
            <a:r>
              <a:rPr lang="fr-CA" sz="2000" b="1" u="sng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les erreurs sont des opportunités</a:t>
            </a:r>
            <a:r>
              <a:rPr lang="fr-CA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 d’apprentissage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149" y="-1808039"/>
            <a:ext cx="2318851" cy="369408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D8BE4E9-42DF-2340-9562-89C07596A9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2" r="21753"/>
          <a:stretch/>
        </p:blipFill>
        <p:spPr>
          <a:xfrm>
            <a:off x="178901" y="1912835"/>
            <a:ext cx="3818282" cy="410404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0D5290F-3DE4-15B8-38EC-80E8616172EB}"/>
              </a:ext>
            </a:extLst>
          </p:cNvPr>
          <p:cNvSpPr txBox="1"/>
          <p:nvPr/>
        </p:nvSpPr>
        <p:spPr>
          <a:xfrm>
            <a:off x="6640285" y="6570696"/>
            <a:ext cx="5551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Tous droits réservés. © 2023, Académie Dre Nadia </a:t>
            </a:r>
            <a:r>
              <a:rPr lang="fr-CA" sz="1000" dirty="0" err="1">
                <a:solidFill>
                  <a:schemeClr val="bg1">
                    <a:lumMod val="50000"/>
                  </a:schemeClr>
                </a:solidFill>
              </a:rPr>
              <a:t>Gagnier</a:t>
            </a:r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 Psychologue-conférencière-formatrice S.A.</a:t>
            </a:r>
          </a:p>
        </p:txBody>
      </p:sp>
    </p:spTree>
    <p:extLst>
      <p:ext uri="{BB962C8B-B14F-4D97-AF65-F5344CB8AC3E}">
        <p14:creationId xmlns:p14="http://schemas.microsoft.com/office/powerpoint/2010/main" val="160655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29615"/>
            <a:ext cx="12192000" cy="328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9" name="ZoneTexte 18"/>
          <p:cNvSpPr txBox="1"/>
          <p:nvPr/>
        </p:nvSpPr>
        <p:spPr>
          <a:xfrm>
            <a:off x="0" y="481672"/>
            <a:ext cx="11866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b="1" dirty="0">
                <a:solidFill>
                  <a:srgbClr val="7F77AD"/>
                </a:solidFill>
                <a:latin typeface="Nexa Light" panose="02000000000000000000" pitchFamily="50" charset="0"/>
              </a:rPr>
              <a:t>Autres stratégies…</a:t>
            </a:r>
            <a:endParaRPr lang="fr-CA" sz="3600" b="1" dirty="0">
              <a:solidFill>
                <a:srgbClr val="7F77AD"/>
              </a:solidFill>
              <a:latin typeface="Nexa Light" panose="02000000000000000000" pitchFamily="50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90262" y="1578568"/>
            <a:ext cx="9761812" cy="4801314"/>
          </a:xfrm>
          <a:prstGeom prst="rect">
            <a:avLst/>
          </a:prstGeom>
          <a:noFill/>
          <a:ln w="38100">
            <a:noFill/>
          </a:ln>
          <a:effectLst/>
        </p:spPr>
        <p:txBody>
          <a:bodyPr wrap="square" rtlCol="0" anchor="ctr">
            <a:spAutoFit/>
          </a:bodyPr>
          <a:lstStyle/>
          <a:p>
            <a:pPr marL="342900" indent="-34290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fr-CA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S’informer (formation continue…)</a:t>
            </a:r>
          </a:p>
          <a:p>
            <a:pPr marL="342900" indent="-34290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fr-CA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Faire des choses dans lesquelles on est bon (cuisiner, bricoler, tricoter…)</a:t>
            </a:r>
          </a:p>
          <a:p>
            <a:pPr marL="342900" indent="-34290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fr-CA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Se remémorer des succès du passé </a:t>
            </a:r>
          </a:p>
          <a:p>
            <a:pPr marL="342900" indent="-34290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fr-CA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S’impliquer socialement (ex.: bénévolat, comités, politique)</a:t>
            </a:r>
          </a:p>
          <a:p>
            <a:pPr marL="342900" indent="-34290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fr-CA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Contribuer à un climat positif et valorisant (encourager les autres)</a:t>
            </a:r>
          </a:p>
          <a:p>
            <a:pPr marL="342900" indent="-34290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fr-CA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S’entourer d’un bon réseau social (les amis tiennent loin du psy!)</a:t>
            </a:r>
          </a:p>
          <a:p>
            <a:pPr marL="342900" indent="-34290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fr-CA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Consulter, au besoin:</a:t>
            </a:r>
          </a:p>
          <a:p>
            <a:pPr marL="2089150" lvl="2" indent="-28575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altLang="ja-JP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Public (</a:t>
            </a:r>
            <a:r>
              <a:rPr lang="en-US" altLang="ja-JP" sz="2000" b="1" dirty="0" err="1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médecin</a:t>
            </a:r>
            <a:r>
              <a:rPr lang="en-US" altLang="ja-JP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 de </a:t>
            </a:r>
            <a:r>
              <a:rPr lang="en-US" altLang="ja-JP" sz="2000" b="1" dirty="0" err="1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famille</a:t>
            </a:r>
            <a:r>
              <a:rPr lang="en-US" altLang="ja-JP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)</a:t>
            </a:r>
          </a:p>
          <a:p>
            <a:pPr marL="2089150" lvl="2" indent="-28575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altLang="ja-JP" sz="2000" b="1" dirty="0" err="1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Privé</a:t>
            </a:r>
            <a:r>
              <a:rPr lang="en-US" altLang="ja-JP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 (</a:t>
            </a:r>
            <a:r>
              <a:rPr lang="en-US" altLang="ja-JP" sz="2000" b="1" dirty="0" err="1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ordres</a:t>
            </a:r>
            <a:r>
              <a:rPr lang="en-US" altLang="ja-JP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 </a:t>
            </a:r>
            <a:r>
              <a:rPr lang="en-US" altLang="ja-JP" sz="2000" b="1" dirty="0" err="1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professionnels</a:t>
            </a:r>
            <a:r>
              <a:rPr lang="en-US" altLang="ja-JP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, assurances, PAE) </a:t>
            </a:r>
          </a:p>
          <a:p>
            <a:pPr marL="2089150" lvl="2" indent="-28575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altLang="ja-JP" sz="2000" b="1" dirty="0" err="1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Ressources</a:t>
            </a:r>
            <a:r>
              <a:rPr lang="en-US" altLang="ja-JP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 </a:t>
            </a:r>
            <a:r>
              <a:rPr lang="en-US" altLang="ja-JP" sz="2000" b="1" dirty="0" err="1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communautaires</a:t>
            </a:r>
            <a:r>
              <a:rPr lang="en-US" altLang="ja-JP" sz="20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 (211) 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149" y="-1808039"/>
            <a:ext cx="2318851" cy="369408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B0206A3-5E1C-F7E9-207D-BF15CE04CA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4" r="10534"/>
          <a:stretch/>
        </p:blipFill>
        <p:spPr>
          <a:xfrm>
            <a:off x="8348559" y="2437964"/>
            <a:ext cx="3653179" cy="379103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A046D8B-AC9A-FCEB-362E-A84F6F26E342}"/>
              </a:ext>
            </a:extLst>
          </p:cNvPr>
          <p:cNvSpPr txBox="1"/>
          <p:nvPr/>
        </p:nvSpPr>
        <p:spPr>
          <a:xfrm>
            <a:off x="6640285" y="6570696"/>
            <a:ext cx="5551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Tous droits réservés. © 2023, Académie Dre Nadia </a:t>
            </a:r>
            <a:r>
              <a:rPr lang="fr-CA" sz="1000" dirty="0" err="1">
                <a:solidFill>
                  <a:schemeClr val="bg1">
                    <a:lumMod val="50000"/>
                  </a:schemeClr>
                </a:solidFill>
              </a:rPr>
              <a:t>Gagnier</a:t>
            </a:r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 Psychologue-conférencière-formatrice S.A.</a:t>
            </a:r>
          </a:p>
        </p:txBody>
      </p:sp>
    </p:spTree>
    <p:extLst>
      <p:ext uri="{BB962C8B-B14F-4D97-AF65-F5344CB8AC3E}">
        <p14:creationId xmlns:p14="http://schemas.microsoft.com/office/powerpoint/2010/main" val="281055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bldLvl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29615"/>
            <a:ext cx="12192000" cy="328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CA" dirty="0"/>
          </a:p>
        </p:txBody>
      </p:sp>
      <p:sp>
        <p:nvSpPr>
          <p:cNvPr id="19" name="ZoneTexte 18"/>
          <p:cNvSpPr txBox="1"/>
          <p:nvPr/>
        </p:nvSpPr>
        <p:spPr>
          <a:xfrm>
            <a:off x="3289351" y="418957"/>
            <a:ext cx="5613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 dirty="0">
                <a:solidFill>
                  <a:srgbClr val="7F77AD"/>
                </a:solidFill>
                <a:latin typeface="Nexa Light" panose="02000000000000000000" pitchFamily="50" charset="0"/>
              </a:rPr>
              <a:t>Conclusion</a:t>
            </a:r>
            <a:endParaRPr lang="fr-CA" sz="3000" b="1" dirty="0">
              <a:solidFill>
                <a:srgbClr val="7F77AD"/>
              </a:solidFill>
              <a:latin typeface="Nexa Light" panose="02000000000000000000" pitchFamily="50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871898" y="1148901"/>
            <a:ext cx="6858053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19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On peut lire des tonnes de livres sur l’efficacité personnelle, mais finalement, ce concept est assez simple à comprendre!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19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Ce qui rend les choses plus complexes, c’est son côté « contagieux »!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19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Pour l’efficacité personnelle des élèves, les meilleurs trucs sont: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19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Développer et nourrir votre propre sentiment d’efficacité professionnelle et pédagogique!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19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Favoriser celle de vos collègues, des autres partenaires de travail et des membres de votre famille!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19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2" charset="0"/>
              </a:rPr>
              <a:t>Espérer que tous soient contaminés de cet heureux virus qu’est le SEP!</a:t>
            </a:r>
          </a:p>
          <a:p>
            <a:pPr lvl="1" algn="ctr">
              <a:spcAft>
                <a:spcPts val="1200"/>
              </a:spcAft>
            </a:pPr>
            <a:r>
              <a:rPr lang="fr-CA" sz="4000" dirty="0">
                <a:sym typeface="Apple Color Emoji" pitchFamily="2" charset="0"/>
              </a:rPr>
              <a:t>🦠</a:t>
            </a:r>
            <a:endParaRPr lang="fr-CA" sz="4000" b="1" dirty="0">
              <a:solidFill>
                <a:schemeClr val="bg2">
                  <a:lumMod val="50000"/>
                </a:schemeClr>
              </a:solidFill>
              <a:latin typeface="Nexa Light" panose="02000000000000000000" pitchFamily="2" charset="0"/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149" y="-1808039"/>
            <a:ext cx="2318851" cy="369408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516C704-4036-284D-9E51-0DF260BFB1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34"/>
          <a:stretch/>
        </p:blipFill>
        <p:spPr>
          <a:xfrm>
            <a:off x="317838" y="1176815"/>
            <a:ext cx="4408705" cy="517480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98B4D13-1B9C-DAE8-96CA-1E1F01F1C7D5}"/>
              </a:ext>
            </a:extLst>
          </p:cNvPr>
          <p:cNvSpPr txBox="1"/>
          <p:nvPr/>
        </p:nvSpPr>
        <p:spPr>
          <a:xfrm>
            <a:off x="6640285" y="6570696"/>
            <a:ext cx="5551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Tous droits réservés. © 2023, Académie Dre Nadia </a:t>
            </a:r>
            <a:r>
              <a:rPr lang="fr-CA" sz="1000" dirty="0" err="1">
                <a:solidFill>
                  <a:schemeClr val="bg1">
                    <a:lumMod val="50000"/>
                  </a:schemeClr>
                </a:solidFill>
              </a:rPr>
              <a:t>Gagnier</a:t>
            </a:r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 Psychologue-conférencière-formatrice S.A.</a:t>
            </a:r>
          </a:p>
        </p:txBody>
      </p:sp>
    </p:spTree>
    <p:extLst>
      <p:ext uri="{BB962C8B-B14F-4D97-AF65-F5344CB8AC3E}">
        <p14:creationId xmlns:p14="http://schemas.microsoft.com/office/powerpoint/2010/main" val="154474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bldLvl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093" y="-2415823"/>
            <a:ext cx="4304907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113808" y="3295598"/>
            <a:ext cx="59643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dirty="0">
                <a:solidFill>
                  <a:schemeClr val="bg2">
                    <a:lumMod val="50000"/>
                  </a:schemeClr>
                </a:solidFill>
                <a:latin typeface="Nexa Light" charset="0"/>
                <a:ea typeface="Nexa Light" charset="0"/>
                <a:cs typeface="Nexa Light" charset="0"/>
              </a:rPr>
              <a:t>Merci de votre attention!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456708" y="5234590"/>
            <a:ext cx="5278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chemeClr val="bg2">
                    <a:lumMod val="75000"/>
                  </a:schemeClr>
                </a:solidFill>
                <a:latin typeface="Nexa Light" charset="0"/>
                <a:ea typeface="Nexa Light" charset="0"/>
                <a:cs typeface="Nexa Light" charset="0"/>
              </a:rPr>
              <a:t>www.drenadiapsychologue.com</a:t>
            </a:r>
            <a:endParaRPr lang="fr-FR" sz="2400" b="1" dirty="0">
              <a:solidFill>
                <a:schemeClr val="bg2">
                  <a:lumMod val="75000"/>
                </a:schemeClr>
              </a:solidFill>
              <a:latin typeface="Nexa Light" charset="0"/>
              <a:ea typeface="Nexa Light" charset="0"/>
              <a:cs typeface="Nexa Light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13" y="440962"/>
            <a:ext cx="5503189" cy="154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2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29615"/>
            <a:ext cx="12192000" cy="328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149" y="-1808039"/>
            <a:ext cx="2318851" cy="3694082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116872" y="226142"/>
            <a:ext cx="7958254" cy="684803"/>
          </a:xfrm>
          <a:prstGeom prst="rect">
            <a:avLst/>
          </a:prstGeom>
          <a:noFill/>
          <a:ln w="38100">
            <a:solidFill>
              <a:srgbClr val="7F77AD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fr-CA" sz="28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50" charset="0"/>
              </a:rPr>
              <a:t>Sentiment d’efficacité personnelle élevé</a:t>
            </a:r>
          </a:p>
        </p:txBody>
      </p:sp>
      <p:sp>
        <p:nvSpPr>
          <p:cNvPr id="13" name="Flèche vers le bas 12"/>
          <p:cNvSpPr/>
          <p:nvPr/>
        </p:nvSpPr>
        <p:spPr>
          <a:xfrm>
            <a:off x="5819191" y="1175631"/>
            <a:ext cx="553618" cy="684804"/>
          </a:xfrm>
          <a:prstGeom prst="downArrow">
            <a:avLst/>
          </a:prstGeom>
          <a:solidFill>
            <a:srgbClr val="7F7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7103257-6961-B946-8DAB-6DD8333E039D}"/>
              </a:ext>
            </a:extLst>
          </p:cNvPr>
          <p:cNvSpPr txBox="1"/>
          <p:nvPr/>
        </p:nvSpPr>
        <p:spPr>
          <a:xfrm>
            <a:off x="3915937" y="2030130"/>
            <a:ext cx="4360126" cy="684803"/>
          </a:xfrm>
          <a:prstGeom prst="rect">
            <a:avLst/>
          </a:prstGeom>
          <a:noFill/>
          <a:ln w="38100">
            <a:solidFill>
              <a:srgbClr val="7F77AD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fr-CA" sz="28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50" charset="0"/>
              </a:rPr>
              <a:t>« Je suis capable ! »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875BD0F-B366-A045-BCA5-8E14974AD688}"/>
              </a:ext>
            </a:extLst>
          </p:cNvPr>
          <p:cNvSpPr txBox="1"/>
          <p:nvPr/>
        </p:nvSpPr>
        <p:spPr>
          <a:xfrm>
            <a:off x="1776578" y="3922479"/>
            <a:ext cx="8638844" cy="684803"/>
          </a:xfrm>
          <a:prstGeom prst="rect">
            <a:avLst/>
          </a:prstGeom>
          <a:noFill/>
          <a:ln w="38100">
            <a:solidFill>
              <a:srgbClr val="7F77AD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fr-CA" sz="28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50" charset="0"/>
              </a:rPr>
              <a:t>Attentes élevées par rapport aux résultats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D691879-D906-3748-86F5-FF1430C5C185}"/>
              </a:ext>
            </a:extLst>
          </p:cNvPr>
          <p:cNvSpPr txBox="1"/>
          <p:nvPr/>
        </p:nvSpPr>
        <p:spPr>
          <a:xfrm>
            <a:off x="3218056" y="5821458"/>
            <a:ext cx="5755887" cy="684803"/>
          </a:xfrm>
          <a:prstGeom prst="rect">
            <a:avLst/>
          </a:prstGeom>
          <a:noFill/>
          <a:ln w="38100">
            <a:solidFill>
              <a:srgbClr val="7F77AD"/>
            </a:solidFill>
          </a:ln>
          <a:effectLst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fr-CA" sz="28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50" charset="0"/>
              </a:rPr>
              <a:t>Motivation et persévérance </a:t>
            </a:r>
          </a:p>
        </p:txBody>
      </p:sp>
      <p:sp>
        <p:nvSpPr>
          <p:cNvPr id="23" name="Flèche vers le bas 22">
            <a:extLst>
              <a:ext uri="{FF2B5EF4-FFF2-40B4-BE49-F238E27FC236}">
                <a16:creationId xmlns:a16="http://schemas.microsoft.com/office/drawing/2014/main" id="{91494EE5-E967-764B-B27F-597EC14F11C7}"/>
              </a:ext>
            </a:extLst>
          </p:cNvPr>
          <p:cNvSpPr/>
          <p:nvPr/>
        </p:nvSpPr>
        <p:spPr>
          <a:xfrm>
            <a:off x="5819191" y="2977365"/>
            <a:ext cx="553618" cy="684804"/>
          </a:xfrm>
          <a:prstGeom prst="downArrow">
            <a:avLst/>
          </a:prstGeom>
          <a:solidFill>
            <a:srgbClr val="7F7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lèche vers le bas 23">
            <a:extLst>
              <a:ext uri="{FF2B5EF4-FFF2-40B4-BE49-F238E27FC236}">
                <a16:creationId xmlns:a16="http://schemas.microsoft.com/office/drawing/2014/main" id="{51A96DE8-A966-244B-ACD2-3826D1E6C740}"/>
              </a:ext>
            </a:extLst>
          </p:cNvPr>
          <p:cNvSpPr/>
          <p:nvPr/>
        </p:nvSpPr>
        <p:spPr>
          <a:xfrm>
            <a:off x="5819191" y="4871968"/>
            <a:ext cx="553618" cy="684804"/>
          </a:xfrm>
          <a:prstGeom prst="downArrow">
            <a:avLst/>
          </a:prstGeom>
          <a:solidFill>
            <a:srgbClr val="7F7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07248A5-76D2-BEA6-C413-9D65BF7801DB}"/>
              </a:ext>
            </a:extLst>
          </p:cNvPr>
          <p:cNvSpPr txBox="1"/>
          <p:nvPr/>
        </p:nvSpPr>
        <p:spPr>
          <a:xfrm>
            <a:off x="6640285" y="6570696"/>
            <a:ext cx="5551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Tous droits réservés. © 2023, Académie Dre Nadia </a:t>
            </a:r>
            <a:r>
              <a:rPr lang="fr-CA" sz="1000" dirty="0" err="1">
                <a:solidFill>
                  <a:schemeClr val="bg1">
                    <a:lumMod val="50000"/>
                  </a:schemeClr>
                </a:solidFill>
              </a:rPr>
              <a:t>Gagnier</a:t>
            </a:r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 Psychologue-conférencière-formatrice S.A.</a:t>
            </a:r>
          </a:p>
        </p:txBody>
      </p:sp>
    </p:spTree>
    <p:extLst>
      <p:ext uri="{BB962C8B-B14F-4D97-AF65-F5344CB8AC3E}">
        <p14:creationId xmlns:p14="http://schemas.microsoft.com/office/powerpoint/2010/main" val="134721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29615"/>
            <a:ext cx="12192000" cy="328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9" name="ZoneTexte 18"/>
          <p:cNvSpPr txBox="1"/>
          <p:nvPr/>
        </p:nvSpPr>
        <p:spPr>
          <a:xfrm>
            <a:off x="1626895" y="914990"/>
            <a:ext cx="8938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 dirty="0">
                <a:solidFill>
                  <a:srgbClr val="7F77AD"/>
                </a:solidFill>
                <a:latin typeface="Nexa Light" panose="02000000000000000000" pitchFamily="50" charset="0"/>
              </a:rPr>
              <a:t>Effets sur la compétence réelle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82858" y="2598918"/>
            <a:ext cx="106262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CA" sz="32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50" charset="0"/>
              </a:rPr>
              <a:t>Les croyances liées à la compétence guident les comportements de l’individu et influencent la qualité avec laquelle il exécute ses tâches ou activités.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149" y="-1808039"/>
            <a:ext cx="2318851" cy="369408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DD74495-139E-BC0E-6B56-4E3A152B01CC}"/>
              </a:ext>
            </a:extLst>
          </p:cNvPr>
          <p:cNvSpPr txBox="1"/>
          <p:nvPr/>
        </p:nvSpPr>
        <p:spPr>
          <a:xfrm>
            <a:off x="6640285" y="6570696"/>
            <a:ext cx="5551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Tous droits réservés. © 2023, Académie Dre Nadia </a:t>
            </a:r>
            <a:r>
              <a:rPr lang="fr-CA" sz="1000" dirty="0" err="1">
                <a:solidFill>
                  <a:schemeClr val="bg1">
                    <a:lumMod val="50000"/>
                  </a:schemeClr>
                </a:solidFill>
              </a:rPr>
              <a:t>Gagnier</a:t>
            </a:r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 Psychologue-conférencière-formatrice S.A.</a:t>
            </a:r>
          </a:p>
        </p:txBody>
      </p:sp>
    </p:spTree>
    <p:extLst>
      <p:ext uri="{BB962C8B-B14F-4D97-AF65-F5344CB8AC3E}">
        <p14:creationId xmlns:p14="http://schemas.microsoft.com/office/powerpoint/2010/main" val="299236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29615"/>
            <a:ext cx="12192000" cy="328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CA" dirty="0"/>
          </a:p>
        </p:txBody>
      </p:sp>
      <p:sp>
        <p:nvSpPr>
          <p:cNvPr id="19" name="ZoneTexte 18"/>
          <p:cNvSpPr txBox="1"/>
          <p:nvPr/>
        </p:nvSpPr>
        <p:spPr>
          <a:xfrm>
            <a:off x="5611586" y="441707"/>
            <a:ext cx="52414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7F77AD"/>
                </a:solidFill>
                <a:latin typeface="Nexa Light" panose="02000000000000000000" pitchFamily="50" charset="0"/>
              </a:rPr>
              <a:t>Un concept s’appliquant</a:t>
            </a:r>
          </a:p>
          <a:p>
            <a:r>
              <a:rPr lang="fr-CA" sz="2800" b="1" dirty="0">
                <a:solidFill>
                  <a:srgbClr val="7F77AD"/>
                </a:solidFill>
                <a:latin typeface="Nexa Light" panose="02000000000000000000" pitchFamily="50" charset="0"/>
              </a:rPr>
              <a:t> à de nombreuses sphères...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611586" y="1654379"/>
            <a:ext cx="6121793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sz="24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50" charset="0"/>
              </a:rPr>
              <a:t>Éducation (élèves, apprentissage; et enseignants, pédagogie).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sz="24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50" charset="0"/>
              </a:rPr>
              <a:t>Santé (comportements favorables à la santé)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sz="24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50" charset="0"/>
              </a:rPr>
              <a:t>Psychothérapie (anxiété, dépression, alcoolisme et toxicomanies…)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sz="24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50" charset="0"/>
              </a:rPr>
              <a:t>Performances athlétiques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sz="24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50" charset="0"/>
              </a:rPr>
              <a:t>Fonctionnement organisationnel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A" sz="24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50" charset="0"/>
              </a:rPr>
              <a:t>Démarches en recherche d’emploi et en insertion sociale!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149" y="-1808039"/>
            <a:ext cx="2318851" cy="369408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A16A05E-C077-BF47-97DF-DECB211E9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21" y="705285"/>
            <a:ext cx="4451452" cy="582433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64F56E8-F346-6793-253D-F65FA9FB820A}"/>
              </a:ext>
            </a:extLst>
          </p:cNvPr>
          <p:cNvSpPr txBox="1"/>
          <p:nvPr/>
        </p:nvSpPr>
        <p:spPr>
          <a:xfrm>
            <a:off x="6640285" y="6570696"/>
            <a:ext cx="5551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Tous droits réservés. © 2023, Académie Dre Nadia </a:t>
            </a:r>
            <a:r>
              <a:rPr lang="fr-CA" sz="1000" dirty="0" err="1">
                <a:solidFill>
                  <a:schemeClr val="bg1">
                    <a:lumMod val="50000"/>
                  </a:schemeClr>
                </a:solidFill>
              </a:rPr>
              <a:t>Gagnier</a:t>
            </a:r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 Psychologue-conférencière-formatrice S.A.</a:t>
            </a:r>
          </a:p>
        </p:txBody>
      </p:sp>
    </p:spTree>
    <p:extLst>
      <p:ext uri="{BB962C8B-B14F-4D97-AF65-F5344CB8AC3E}">
        <p14:creationId xmlns:p14="http://schemas.microsoft.com/office/powerpoint/2010/main" val="74404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29615"/>
            <a:ext cx="12192000" cy="328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9" name="ZoneTexte 18"/>
          <p:cNvSpPr txBox="1"/>
          <p:nvPr/>
        </p:nvSpPr>
        <p:spPr>
          <a:xfrm>
            <a:off x="2793186" y="562405"/>
            <a:ext cx="66056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b="1" dirty="0">
                <a:solidFill>
                  <a:srgbClr val="7F77AD"/>
                </a:solidFill>
                <a:latin typeface="Nexa Light" panose="02000000000000000000" pitchFamily="50" charset="0"/>
              </a:rPr>
              <a:t>Le SEP fait aussi partie de l’équation de l’anxiété!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90572" y="2822342"/>
            <a:ext cx="3535558" cy="769441"/>
          </a:xfrm>
          <a:prstGeom prst="rect">
            <a:avLst/>
          </a:prstGeom>
          <a:noFill/>
          <a:ln w="38100">
            <a:noFill/>
          </a:ln>
          <a:effectLst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CA" sz="32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50" charset="0"/>
              </a:rPr>
              <a:t>Conséquences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149" y="-1808039"/>
            <a:ext cx="2318851" cy="3694082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866893" y="2823661"/>
            <a:ext cx="2511077" cy="769441"/>
          </a:xfrm>
          <a:prstGeom prst="rect">
            <a:avLst/>
          </a:prstGeom>
          <a:noFill/>
          <a:ln w="38100">
            <a:noFill/>
          </a:ln>
          <a:effectLst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CA" sz="32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50" charset="0"/>
              </a:rPr>
              <a:t>Probabilité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254630" y="2843360"/>
            <a:ext cx="3298541" cy="769441"/>
          </a:xfrm>
          <a:prstGeom prst="rect">
            <a:avLst/>
          </a:prstGeom>
          <a:noFill/>
          <a:ln w="38100">
            <a:noFill/>
          </a:ln>
          <a:effectLst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CA" sz="32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50" charset="0"/>
              </a:rPr>
              <a:t>Imminence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3384616" y="2822341"/>
            <a:ext cx="725289" cy="769441"/>
          </a:xfrm>
          <a:prstGeom prst="rect">
            <a:avLst/>
          </a:prstGeom>
          <a:noFill/>
          <a:ln w="38100">
            <a:noFill/>
          </a:ln>
          <a:effectLst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CA" sz="32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50" charset="0"/>
              </a:rPr>
              <a:t>x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095999" y="2782578"/>
            <a:ext cx="725289" cy="769441"/>
          </a:xfrm>
          <a:prstGeom prst="rect">
            <a:avLst/>
          </a:prstGeom>
          <a:noFill/>
          <a:ln w="38100">
            <a:noFill/>
          </a:ln>
          <a:effectLst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CA" sz="32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50" charset="0"/>
              </a:rPr>
              <a:t>x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245729" y="4005970"/>
            <a:ext cx="7550204" cy="769441"/>
          </a:xfrm>
          <a:prstGeom prst="rect">
            <a:avLst/>
          </a:prstGeom>
          <a:noFill/>
          <a:ln w="38100">
            <a:noFill/>
          </a:ln>
          <a:effectLst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CA" sz="3200" b="1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50" charset="0"/>
              </a:rPr>
              <a:t>Perception d’efficacité personnelle</a:t>
            </a:r>
          </a:p>
        </p:txBody>
      </p:sp>
      <p:cxnSp>
        <p:nvCxnSpPr>
          <p:cNvPr id="20" name="Connecteur droit 19"/>
          <p:cNvCxnSpPr/>
          <p:nvPr/>
        </p:nvCxnSpPr>
        <p:spPr>
          <a:xfrm>
            <a:off x="436507" y="3844949"/>
            <a:ext cx="8649869" cy="18154"/>
          </a:xfrm>
          <a:prstGeom prst="line">
            <a:avLst/>
          </a:prstGeom>
          <a:ln w="41275">
            <a:solidFill>
              <a:srgbClr val="7F77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949" y="2505606"/>
            <a:ext cx="5090156" cy="4182719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4F921847-973E-6140-B9A2-11039FF987B1}"/>
              </a:ext>
            </a:extLst>
          </p:cNvPr>
          <p:cNvSpPr txBox="1"/>
          <p:nvPr/>
        </p:nvSpPr>
        <p:spPr>
          <a:xfrm>
            <a:off x="6640285" y="6602226"/>
            <a:ext cx="5551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Tous droits réservés. © 2023, Académie Dre Nadia </a:t>
            </a:r>
            <a:r>
              <a:rPr lang="fr-CA" sz="1000" dirty="0" err="1">
                <a:solidFill>
                  <a:schemeClr val="bg1">
                    <a:lumMod val="50000"/>
                  </a:schemeClr>
                </a:solidFill>
              </a:rPr>
              <a:t>Gagnier</a:t>
            </a:r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 Psychologue-conférencière-formatrice S.A.</a:t>
            </a:r>
          </a:p>
        </p:txBody>
      </p:sp>
    </p:spTree>
    <p:extLst>
      <p:ext uri="{BB962C8B-B14F-4D97-AF65-F5344CB8AC3E}">
        <p14:creationId xmlns:p14="http://schemas.microsoft.com/office/powerpoint/2010/main" val="209483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7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29615"/>
            <a:ext cx="12192000" cy="328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093" y="-2415823"/>
            <a:ext cx="4304907" cy="6858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A6AF061-3A32-A367-4196-0B7FF55BF0E1}"/>
              </a:ext>
            </a:extLst>
          </p:cNvPr>
          <p:cNvSpPr txBox="1"/>
          <p:nvPr/>
        </p:nvSpPr>
        <p:spPr>
          <a:xfrm>
            <a:off x="543182" y="2136338"/>
            <a:ext cx="111056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5400" b="1" dirty="0">
                <a:solidFill>
                  <a:schemeClr val="bg1"/>
                </a:solidFill>
                <a:latin typeface="Nexa Light" panose="02000000000000000000" pitchFamily="50" charset="0"/>
              </a:rPr>
              <a:t>Le développement de </a:t>
            </a:r>
          </a:p>
          <a:p>
            <a:pPr algn="ctr"/>
            <a:r>
              <a:rPr lang="fr-CA" sz="5400" b="1" dirty="0">
                <a:solidFill>
                  <a:schemeClr val="bg1"/>
                </a:solidFill>
                <a:latin typeface="Nexa Light" panose="02000000000000000000" pitchFamily="50" charset="0"/>
              </a:rPr>
              <a:t>l’estime de soi et du sentiment d’efficacité personnelle…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5527D6C-FAE2-0FBD-6C17-94E85CEB3DBF}"/>
              </a:ext>
            </a:extLst>
          </p:cNvPr>
          <p:cNvSpPr txBox="1"/>
          <p:nvPr/>
        </p:nvSpPr>
        <p:spPr>
          <a:xfrm>
            <a:off x="6640285" y="6570696"/>
            <a:ext cx="5551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Tous droits réservés. © 2023, Académie Dre Nadia </a:t>
            </a:r>
            <a:r>
              <a:rPr lang="fr-CA" sz="1000" dirty="0" err="1">
                <a:solidFill>
                  <a:schemeClr val="bg1">
                    <a:lumMod val="50000"/>
                  </a:schemeClr>
                </a:solidFill>
              </a:rPr>
              <a:t>Gagnier</a:t>
            </a:r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 Psychologue-conférencière-formatrice S.A.</a:t>
            </a:r>
          </a:p>
        </p:txBody>
      </p:sp>
    </p:spTree>
    <p:extLst>
      <p:ext uri="{BB962C8B-B14F-4D97-AF65-F5344CB8AC3E}">
        <p14:creationId xmlns:p14="http://schemas.microsoft.com/office/powerpoint/2010/main" val="6991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29615"/>
            <a:ext cx="12192000" cy="328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9" name="ZoneTexte 18"/>
          <p:cNvSpPr txBox="1"/>
          <p:nvPr/>
        </p:nvSpPr>
        <p:spPr>
          <a:xfrm>
            <a:off x="2846183" y="357202"/>
            <a:ext cx="69568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000" b="1" dirty="0">
                <a:solidFill>
                  <a:srgbClr val="7F77AD"/>
                </a:solidFill>
                <a:latin typeface="Nexa Light" panose="02000000000000000000" pitchFamily="50" charset="0"/>
              </a:rPr>
              <a:t>Des facteurs historiques et actuels</a:t>
            </a:r>
            <a:r>
              <a:rPr lang="mr-IN" sz="3000" b="1" dirty="0">
                <a:solidFill>
                  <a:srgbClr val="7F77AD"/>
                </a:solidFill>
                <a:latin typeface="Nexa Light" panose="02000000000000000000" pitchFamily="50" charset="0"/>
              </a:rPr>
              <a:t>…</a:t>
            </a:r>
            <a:endParaRPr lang="fr-CA" sz="3000" b="1" dirty="0">
              <a:solidFill>
                <a:srgbClr val="7F77AD"/>
              </a:solidFill>
              <a:latin typeface="Nexa Light" panose="02000000000000000000" pitchFamily="50" charset="0"/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149" y="-1808039"/>
            <a:ext cx="2318851" cy="3694082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02" y="1290640"/>
            <a:ext cx="21717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02" y="1481140"/>
            <a:ext cx="11303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02" y="1290640"/>
            <a:ext cx="18288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156" y="2010169"/>
            <a:ext cx="1377145" cy="1239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048" y="2010169"/>
            <a:ext cx="590054" cy="125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502" y="1994333"/>
            <a:ext cx="1485900" cy="126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02" y="3027352"/>
            <a:ext cx="35052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02" y="3933818"/>
            <a:ext cx="14986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02" y="3768718"/>
            <a:ext cx="6223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94" y="5540361"/>
            <a:ext cx="35052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994" y="5421298"/>
            <a:ext cx="11811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02" y="4843460"/>
            <a:ext cx="812800" cy="850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01" y="3933818"/>
            <a:ext cx="1552487" cy="188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594" y="5611798"/>
            <a:ext cx="14859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694" y="5738798"/>
            <a:ext cx="2209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194" y="5840398"/>
            <a:ext cx="4191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094" y="5611798"/>
            <a:ext cx="14859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594" y="5535598"/>
            <a:ext cx="33274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5694" y="5662598"/>
            <a:ext cx="6985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802" y="3097198"/>
            <a:ext cx="13716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002F751-89DB-C5A4-2627-D0307455D4E6}"/>
              </a:ext>
            </a:extLst>
          </p:cNvPr>
          <p:cNvSpPr txBox="1"/>
          <p:nvPr/>
        </p:nvSpPr>
        <p:spPr>
          <a:xfrm>
            <a:off x="6640285" y="6570696"/>
            <a:ext cx="5551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Tous droits réservés. © 2023, Académie Dre Nadia </a:t>
            </a:r>
            <a:r>
              <a:rPr lang="fr-CA" sz="1000" dirty="0" err="1">
                <a:solidFill>
                  <a:schemeClr val="bg1">
                    <a:lumMod val="50000"/>
                  </a:schemeClr>
                </a:solidFill>
              </a:rPr>
              <a:t>Gagnier</a:t>
            </a:r>
            <a:r>
              <a:rPr lang="fr-CA" sz="1000" dirty="0">
                <a:solidFill>
                  <a:schemeClr val="bg1">
                    <a:lumMod val="50000"/>
                  </a:schemeClr>
                </a:solidFill>
              </a:rPr>
              <a:t> Psychologue-conférencière-formatrice S.A.</a:t>
            </a:r>
          </a:p>
        </p:txBody>
      </p:sp>
    </p:spTree>
    <p:extLst>
      <p:ext uri="{BB962C8B-B14F-4D97-AF65-F5344CB8AC3E}">
        <p14:creationId xmlns:p14="http://schemas.microsoft.com/office/powerpoint/2010/main" val="14928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eNadia-TemplatePW copie" id="{A39974D7-0D43-E641-8808-13E481BA4A07}" vid="{C03B81CD-EE42-7047-88B2-D1E306F38B7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17B513ADCFDC4C8A04393872767DAA" ma:contentTypeVersion="18" ma:contentTypeDescription="Crée un document." ma:contentTypeScope="" ma:versionID="cdbe0043bb5961b04dc4e46b06a9dc5f">
  <xsd:schema xmlns:xsd="http://www.w3.org/2001/XMLSchema" xmlns:xs="http://www.w3.org/2001/XMLSchema" xmlns:p="http://schemas.microsoft.com/office/2006/metadata/properties" xmlns:ns2="5f0b144e-1611-47d6-adea-51236a4de7ca" xmlns:ns3="4a867295-b5af-4a44-bcd1-88dd0fc9bf9d" targetNamespace="http://schemas.microsoft.com/office/2006/metadata/properties" ma:root="true" ma:fieldsID="5fa5c7c9c7fe556da2516e2d668f65af" ns2:_="" ns3:_="">
    <xsd:import namespace="5f0b144e-1611-47d6-adea-51236a4de7ca"/>
    <xsd:import namespace="4a867295-b5af-4a44-bcd1-88dd0fc9bf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0b144e-1611-47d6-adea-51236a4de7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hidden="true" ma:internalName="MediaServiceAutoTags" ma:readOnly="true">
      <xsd:simpleType>
        <xsd:restriction base="dms:Text"/>
      </xsd:simpleType>
    </xsd:element>
    <xsd:element name="MediaServiceOCR" ma:index="12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hidden="true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hidden="true" ma:internalName="MediaServiceKeyPoints" ma:readOnly="true">
      <xsd:simpleType>
        <xsd:restriction base="dms:Note"/>
      </xsd:simpleType>
    </xsd:element>
    <xsd:element name="MediaLengthInSeconds" ma:index="20" nillable="true" ma:displayName="Length (seconds)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acdea123-a36d-4e01-a6d7-736616e5f8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867295-b5af-4a44-bcd1-88dd0fc9bf9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hidden="true" ma:internalName="SharedWithDetails" ma:readOnly="true">
      <xsd:simpleType>
        <xsd:restriction base="dms:Note"/>
      </xsd:simpleType>
    </xsd:element>
    <xsd:element name="TaxCatchAll" ma:index="23" nillable="true" ma:displayName="Taxonomy Catch All Column" ma:hidden="true" ma:list="{0b36367f-fc75-4f9d-a685-2e0f452aae4e}" ma:internalName="TaxCatchAll" ma:readOnly="false" ma:showField="CatchAllData" ma:web="4a867295-b5af-4a44-bcd1-88dd0fc9bf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Type de contenu"/>
        <xsd:element ref="dc:title" minOccurs="0" maxOccurs="1" ma:index="1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ABB13C3-1DAF-4A36-BB9F-12406A38CEA9}"/>
</file>

<file path=customXml/itemProps2.xml><?xml version="1.0" encoding="utf-8"?>
<ds:datastoreItem xmlns:ds="http://schemas.openxmlformats.org/officeDocument/2006/customXml" ds:itemID="{EE6EED23-2652-4CCD-AAEB-8143E694ED42}"/>
</file>

<file path=docProps/app.xml><?xml version="1.0" encoding="utf-8"?>
<Properties xmlns="http://schemas.openxmlformats.org/officeDocument/2006/extended-properties" xmlns:vt="http://schemas.openxmlformats.org/officeDocument/2006/docPropsVTypes">
  <Template>DreNadia-TemplatePW copie</Template>
  <TotalTime>34661</TotalTime>
  <Words>2189</Words>
  <Application>Microsoft Macintosh PowerPoint</Application>
  <PresentationFormat>Grand écran</PresentationFormat>
  <Paragraphs>266</Paragraphs>
  <Slides>38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Calibri Light</vt:lpstr>
      <vt:lpstr>Gill Sans</vt:lpstr>
      <vt:lpstr>Helvetica</vt:lpstr>
      <vt:lpstr>Nexa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Choisir ses batailles!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Nadia Gagnier</cp:lastModifiedBy>
  <cp:revision>144</cp:revision>
  <dcterms:created xsi:type="dcterms:W3CDTF">2017-04-27T01:09:38Z</dcterms:created>
  <dcterms:modified xsi:type="dcterms:W3CDTF">2023-08-28T19:47:50Z</dcterms:modified>
</cp:coreProperties>
</file>